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275" r:id="rId17"/>
    <p:sldId id="301" r:id="rId18"/>
    <p:sldId id="309" r:id="rId19"/>
    <p:sldId id="317" r:id="rId20"/>
    <p:sldId id="310" r:id="rId21"/>
    <p:sldId id="323" r:id="rId22"/>
    <p:sldId id="322" r:id="rId23"/>
    <p:sldId id="321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3E0B679C-69A2-4074-B8A7-F932FAABBE6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DC2F5368-79F3-4EEA-9993-974069084F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586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79D3D1-4BA5-4771-AED0-F0BDE4C43C5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E6868BA-5F95-4638-9368-7B983F888C3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86EEE6D-46AE-4BBD-9030-FEB82D78C6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B047D5E-1F4A-47C6-8B17-D1280960F02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7F9F88-3058-48D0-8B9A-CAA9D98841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2D5ED31-404D-40D4-8570-C55032FF4FE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204371D-3FAB-4D5C-A909-3F11EA6C20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E134A37-DE56-4E8D-AEF3-0E6C09B0E63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5B7AC8B-8951-496E-AFEA-1B68987EFA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9935837-1E99-45BF-8AAA-857CA2CCD83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B7F1B6-04FC-4703-9FD5-900EB0E9E1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9A7CA39-B48A-46C1-813F-CEC6233BB5F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BB82B0-2B0A-4B18-A0A3-18B3482B8B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807BDF4-FBE4-4E79-9C32-1CC0F1060E5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7F6C041-5FB6-4722-8A6A-9D2EBE158B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DD33590-DC49-45BE-A810-5A4228B4413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8CCF02-4C02-44EB-A92E-92F812378B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50C3621-36F8-4043-A651-63F001EE80F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9EED371-6566-45D7-BF4B-77A86AD21B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5CC429-D716-480F-8A85-A89F6B1894D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4812F74-752C-46CE-959B-9A353858D4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D904A4-DD67-412B-83C0-00D1B00DB48E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EA1F3B6-D1E7-48EF-977A-F692C4469B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41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4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wmf"/><Relationship Id="rId11" Type="http://schemas.openxmlformats.org/officeDocument/2006/relationships/image" Target="../media/image46.wmf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43.wmf"/><Relationship Id="rId9" Type="http://schemas.openxmlformats.org/officeDocument/2006/relationships/image" Target="../media/image45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3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1.emf"/><Relationship Id="rId10" Type="http://schemas.openxmlformats.org/officeDocument/2006/relationships/image" Target="../media/image1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7.bin"/><Relationship Id="rId3" Type="http://schemas.openxmlformats.org/officeDocument/2006/relationships/image" Target="../media/image22.png"/><Relationship Id="rId7" Type="http://schemas.openxmlformats.org/officeDocument/2006/relationships/image" Target="../media/image17.wmf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6.wmf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10.jpe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8.wmf"/><Relationship Id="rId1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579" name="Group 11"/>
          <p:cNvGrpSpPr>
            <a:grpSpLocks/>
          </p:cNvGrpSpPr>
          <p:nvPr/>
        </p:nvGrpSpPr>
        <p:grpSpPr bwMode="auto">
          <a:xfrm>
            <a:off x="1547813" y="1773238"/>
            <a:ext cx="7075487" cy="4475162"/>
            <a:chOff x="576" y="384"/>
            <a:chExt cx="4992" cy="3552"/>
          </a:xfrm>
        </p:grpSpPr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6" y="384"/>
              <a:ext cx="4512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56" y="1584"/>
              <a:ext cx="1152" cy="2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11" y="2160"/>
              <a:ext cx="1581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2160"/>
              <a:ext cx="1488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64" y="3504"/>
              <a:ext cx="230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2818" y="2128"/>
              <a:ext cx="47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30°</a:t>
              </a: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2556" y="2319"/>
              <a:ext cx="47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55°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125538"/>
            <a:ext cx="6248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838200" y="4854575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灯塔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到轮船的图上距离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: 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3cm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793750" y="5430838"/>
            <a:ext cx="6302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灯塔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到轮船的实际距离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: 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3×2=6(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千米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)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93750" y="5934075"/>
            <a:ext cx="6630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灯塔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在轮船北偏东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方向的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千米处。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81000" y="3922713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量出灯塔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到轮船的图上距离，根据比例尺算一算，灯塔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在轮船北偏东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30</a:t>
            </a:r>
            <a:r>
              <a:rPr lang="en-US" altLang="zh-CN" sz="2800" baseline="30000">
                <a:latin typeface="华文新魏" pitchFamily="2" charset="-122"/>
                <a:ea typeface="华文新魏" pitchFamily="2" charset="-122"/>
              </a:rPr>
              <a:t>o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方向多少米处。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6" grpId="0"/>
      <p:bldP spid="25607" grpId="0"/>
      <p:bldP spid="256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712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611313"/>
            <a:ext cx="6553200" cy="436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Line 5"/>
          <p:cNvSpPr>
            <a:spLocks noChangeShapeType="1"/>
          </p:cNvSpPr>
          <p:nvPr/>
        </p:nvSpPr>
        <p:spPr bwMode="auto">
          <a:xfrm>
            <a:off x="2708275" y="3822700"/>
            <a:ext cx="37147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>
            <a:off x="4565650" y="1827213"/>
            <a:ext cx="0" cy="40449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0" name="Line 7"/>
          <p:cNvSpPr>
            <a:spLocks noChangeShapeType="1"/>
          </p:cNvSpPr>
          <p:nvPr/>
        </p:nvSpPr>
        <p:spPr bwMode="auto">
          <a:xfrm flipV="1">
            <a:off x="7842250" y="2259013"/>
            <a:ext cx="0" cy="5381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7612063" y="1711325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ea typeface="华文新魏" pitchFamily="2" charset="-122"/>
              </a:rPr>
              <a:t>北</a:t>
            </a:r>
          </a:p>
        </p:txBody>
      </p:sp>
      <p:sp>
        <p:nvSpPr>
          <p:cNvPr id="26632" name="Oval 9"/>
          <p:cNvSpPr>
            <a:spLocks noChangeArrowheads="1"/>
          </p:cNvSpPr>
          <p:nvPr/>
        </p:nvSpPr>
        <p:spPr bwMode="auto">
          <a:xfrm>
            <a:off x="4511675" y="3768725"/>
            <a:ext cx="107950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4511675" y="3849688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灯塔</a:t>
            </a:r>
          </a:p>
        </p:txBody>
      </p:sp>
      <p:pic>
        <p:nvPicPr>
          <p:cNvPr id="2663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25" y="1341438"/>
            <a:ext cx="709613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0975" y="3552825"/>
            <a:ext cx="81915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9125" y="3552825"/>
            <a:ext cx="874713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3063" y="5548313"/>
            <a:ext cx="7651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73238"/>
            <a:ext cx="4524375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9550" y="1773238"/>
            <a:ext cx="3175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Line 6"/>
          <p:cNvSpPr>
            <a:spLocks noChangeShapeType="1"/>
          </p:cNvSpPr>
          <p:nvPr/>
        </p:nvSpPr>
        <p:spPr bwMode="auto">
          <a:xfrm flipV="1">
            <a:off x="2781300" y="3398838"/>
            <a:ext cx="1287463" cy="1323975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3459163" y="3819525"/>
            <a:ext cx="896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4cm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8675" name="Group 18"/>
          <p:cNvGrpSpPr>
            <a:grpSpLocks/>
          </p:cNvGrpSpPr>
          <p:nvPr/>
        </p:nvGrpSpPr>
        <p:grpSpPr bwMode="auto">
          <a:xfrm>
            <a:off x="1116013" y="1557338"/>
            <a:ext cx="6516687" cy="4672012"/>
            <a:chOff x="0" y="0"/>
            <a:chExt cx="5760" cy="4287"/>
          </a:xfrm>
        </p:grpSpPr>
        <p:pic>
          <p:nvPicPr>
            <p:cNvPr id="2867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88"/>
              <a:ext cx="5760" cy="3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768" y="2064"/>
              <a:ext cx="326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>
              <a:off x="2400" y="432"/>
              <a:ext cx="0" cy="36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 flipV="1">
              <a:off x="5280" y="816"/>
              <a:ext cx="0" cy="4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0" name="Text Box 8"/>
            <p:cNvSpPr txBox="1">
              <a:spLocks noChangeArrowheads="1"/>
            </p:cNvSpPr>
            <p:nvPr/>
          </p:nvSpPr>
          <p:spPr bwMode="auto">
            <a:xfrm>
              <a:off x="5078" y="329"/>
              <a:ext cx="567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>
                  <a:ea typeface="华文新魏" pitchFamily="2" charset="-122"/>
                </a:rPr>
                <a:t>北</a:t>
              </a:r>
            </a:p>
          </p:txBody>
        </p:sp>
        <p:sp>
          <p:nvSpPr>
            <p:cNvPr id="28681" name="Oval 9"/>
            <p:cNvSpPr>
              <a:spLocks noChangeArrowheads="1"/>
            </p:cNvSpPr>
            <p:nvPr/>
          </p:nvSpPr>
          <p:spPr bwMode="auto">
            <a:xfrm>
              <a:off x="2352" y="20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2" name="Text Box 10"/>
            <p:cNvSpPr txBox="1">
              <a:spLocks noChangeArrowheads="1"/>
            </p:cNvSpPr>
            <p:nvPr/>
          </p:nvSpPr>
          <p:spPr bwMode="auto">
            <a:xfrm>
              <a:off x="2399" y="2089"/>
              <a:ext cx="792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ea typeface="华文新魏" pitchFamily="2" charset="-122"/>
                </a:rPr>
                <a:t>灯塔</a:t>
              </a:r>
            </a:p>
          </p:txBody>
        </p:sp>
        <p:pic>
          <p:nvPicPr>
            <p:cNvPr id="28683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0"/>
              <a:ext cx="624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4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28" y="1968"/>
              <a:ext cx="720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5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" y="1968"/>
              <a:ext cx="768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6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3744"/>
              <a:ext cx="672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7" name="Line 15"/>
            <p:cNvSpPr>
              <a:spLocks noChangeShapeType="1"/>
            </p:cNvSpPr>
            <p:nvPr/>
          </p:nvSpPr>
          <p:spPr bwMode="auto">
            <a:xfrm flipV="1">
              <a:off x="2400" y="432"/>
              <a:ext cx="1344" cy="16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3456" y="165"/>
              <a:ext cx="971" cy="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ea typeface="华文新魏" pitchFamily="2" charset="-122"/>
                </a:rPr>
                <a:t>清凉岛</a:t>
              </a:r>
            </a:p>
          </p:txBody>
        </p:sp>
        <p:sp>
          <p:nvSpPr>
            <p:cNvPr id="28689" name="Oval 17"/>
            <p:cNvSpPr>
              <a:spLocks noChangeArrowheads="1"/>
            </p:cNvSpPr>
            <p:nvPr/>
          </p:nvSpPr>
          <p:spPr bwMode="auto">
            <a:xfrm>
              <a:off x="3696" y="38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2136775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563888" y="981075"/>
            <a:ext cx="5580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(1)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熊猫馆在猴山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的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(                       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方向。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971550" y="40386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(2)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孔雀园在猴山的 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(  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                   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方向。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339841" y="980728"/>
            <a:ext cx="18325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北偏西</a:t>
            </a:r>
            <a:r>
              <a:rPr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60°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779912" y="4005064"/>
            <a:ext cx="174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南偏东</a:t>
            </a:r>
            <a:r>
              <a:rPr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35°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787900" y="2205038"/>
            <a:ext cx="3373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1.5×6000=9000(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厘米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)</a:t>
            </a:r>
          </a:p>
          <a:p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                 =90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（米）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786313" y="3254375"/>
            <a:ext cx="3678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答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熊猫馆距离猴山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米。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581150" y="4921250"/>
            <a:ext cx="4535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2×6000=12000(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厘米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)=120(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米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)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491605" y="5775325"/>
            <a:ext cx="380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答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孔雀园距离猴山</a:t>
            </a:r>
            <a:r>
              <a:rPr lang="en-US" altLang="zh-CN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4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29706" grpId="0"/>
      <p:bldP spid="29707" grpId="0"/>
      <p:bldP spid="2970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712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05038"/>
            <a:ext cx="322897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644008" y="2628201"/>
            <a:ext cx="3719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en-US" altLang="zh-CN" sz="3200" b="0" dirty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150</a:t>
            </a:r>
            <a:r>
              <a:rPr lang="zh-CN" altLang="en-US" sz="3200" b="0" dirty="0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米</a:t>
            </a:r>
            <a:r>
              <a:rPr lang="en-US" altLang="zh-CN" sz="3200" b="0" dirty="0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=</a:t>
            </a:r>
            <a:r>
              <a:rPr lang="en-US" altLang="zh-CN" sz="3200" b="0" dirty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15000</a:t>
            </a:r>
            <a:r>
              <a:rPr lang="zh-CN" altLang="en-US" sz="3200" b="0" dirty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厘米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211960" y="4038600"/>
            <a:ext cx="49808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0" dirty="0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15000÷6000=2.5</a:t>
            </a:r>
            <a:r>
              <a:rPr lang="en-US" altLang="zh-CN" sz="3200" b="0" dirty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3200" b="0" dirty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厘米）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747" name="Group 16"/>
          <p:cNvGrpSpPr>
            <a:grpSpLocks/>
          </p:cNvGrpSpPr>
          <p:nvPr/>
        </p:nvGrpSpPr>
        <p:grpSpPr bwMode="auto">
          <a:xfrm>
            <a:off x="1979613" y="1052513"/>
            <a:ext cx="6291262" cy="5211762"/>
            <a:chOff x="528" y="0"/>
            <a:chExt cx="4863" cy="4428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2" y="0"/>
              <a:ext cx="388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4934" y="2159"/>
              <a:ext cx="457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东</a:t>
              </a:r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2496" y="3936"/>
              <a:ext cx="457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南</a:t>
              </a:r>
            </a:p>
          </p:txBody>
        </p:sp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528" y="2092"/>
              <a:ext cx="456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西</a:t>
              </a:r>
            </a:p>
          </p:txBody>
        </p:sp>
        <p:sp>
          <p:nvSpPr>
            <p:cNvPr id="31752" name="Oval 8"/>
            <p:cNvSpPr>
              <a:spLocks noChangeArrowheads="1"/>
            </p:cNvSpPr>
            <p:nvPr/>
          </p:nvSpPr>
          <p:spPr bwMode="auto">
            <a:xfrm>
              <a:off x="4080" y="158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3" name="Oval 9"/>
            <p:cNvSpPr>
              <a:spLocks noChangeArrowheads="1"/>
            </p:cNvSpPr>
            <p:nvPr/>
          </p:nvSpPr>
          <p:spPr bwMode="auto">
            <a:xfrm>
              <a:off x="1776" y="172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4" name="Oval 10"/>
            <p:cNvSpPr>
              <a:spLocks noChangeArrowheads="1"/>
            </p:cNvSpPr>
            <p:nvPr/>
          </p:nvSpPr>
          <p:spPr bwMode="auto">
            <a:xfrm>
              <a:off x="2352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5" name="Oval 11"/>
            <p:cNvSpPr>
              <a:spLocks noChangeArrowheads="1"/>
            </p:cNvSpPr>
            <p:nvPr/>
          </p:nvSpPr>
          <p:spPr bwMode="auto">
            <a:xfrm>
              <a:off x="4320" y="307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6" name="Text Box 12"/>
            <p:cNvSpPr txBox="1">
              <a:spLocks noChangeArrowheads="1"/>
            </p:cNvSpPr>
            <p:nvPr/>
          </p:nvSpPr>
          <p:spPr bwMode="auto">
            <a:xfrm>
              <a:off x="4128" y="1260"/>
              <a:ext cx="373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>
                  <a:latin typeface="华文新魏" pitchFamily="2" charset="-122"/>
                  <a:ea typeface="华文新魏" pitchFamily="2" charset="-122"/>
                </a:rPr>
                <a:t>B</a:t>
              </a:r>
            </a:p>
          </p:txBody>
        </p:sp>
        <p:sp>
          <p:nvSpPr>
            <p:cNvPr id="31757" name="Text Box 13"/>
            <p:cNvSpPr txBox="1">
              <a:spLocks noChangeArrowheads="1"/>
            </p:cNvSpPr>
            <p:nvPr/>
          </p:nvSpPr>
          <p:spPr bwMode="auto">
            <a:xfrm>
              <a:off x="1584" y="1350"/>
              <a:ext cx="40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>
                  <a:latin typeface="华文新魏" pitchFamily="2" charset="-122"/>
                  <a:ea typeface="华文新魏" pitchFamily="2" charset="-122"/>
                </a:rPr>
                <a:t>C</a:t>
              </a:r>
            </a:p>
          </p:txBody>
        </p:sp>
        <p:sp>
          <p:nvSpPr>
            <p:cNvPr id="31758" name="Text Box 14"/>
            <p:cNvSpPr txBox="1">
              <a:spLocks noChangeArrowheads="1"/>
            </p:cNvSpPr>
            <p:nvPr/>
          </p:nvSpPr>
          <p:spPr bwMode="auto">
            <a:xfrm>
              <a:off x="2016" y="2944"/>
              <a:ext cx="43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>
                  <a:latin typeface="华文新魏" pitchFamily="2" charset="-122"/>
                  <a:ea typeface="华文新魏" pitchFamily="2" charset="-122"/>
                </a:rPr>
                <a:t>D</a:t>
              </a:r>
            </a:p>
          </p:txBody>
        </p:sp>
        <p:sp>
          <p:nvSpPr>
            <p:cNvPr id="31759" name="Text Box 15"/>
            <p:cNvSpPr txBox="1">
              <a:spLocks noChangeArrowheads="1"/>
            </p:cNvSpPr>
            <p:nvPr/>
          </p:nvSpPr>
          <p:spPr bwMode="auto">
            <a:xfrm>
              <a:off x="4369" y="2751"/>
              <a:ext cx="343" cy="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>
                  <a:latin typeface="华文新魏" pitchFamily="2" charset="-122"/>
                  <a:ea typeface="华文新魏" pitchFamily="2" charset="-122"/>
                </a:rPr>
                <a:t>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005263"/>
            <a:ext cx="111601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Line 68"/>
          <p:cNvSpPr>
            <a:spLocks noChangeShapeType="1"/>
          </p:cNvSpPr>
          <p:nvPr/>
        </p:nvSpPr>
        <p:spPr bwMode="auto">
          <a:xfrm flipH="1">
            <a:off x="2411413" y="4724400"/>
            <a:ext cx="2016125" cy="19446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3" name="Line 65"/>
          <p:cNvSpPr>
            <a:spLocks noChangeShapeType="1"/>
          </p:cNvSpPr>
          <p:nvPr/>
        </p:nvSpPr>
        <p:spPr bwMode="auto">
          <a:xfrm flipH="1" flipV="1">
            <a:off x="3203575" y="2852738"/>
            <a:ext cx="1223963" cy="1871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4" name="Line 60"/>
          <p:cNvSpPr>
            <a:spLocks noChangeShapeType="1"/>
          </p:cNvSpPr>
          <p:nvPr/>
        </p:nvSpPr>
        <p:spPr bwMode="auto">
          <a:xfrm flipV="1">
            <a:off x="4427538" y="3068638"/>
            <a:ext cx="792162" cy="1657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5" name="Line 59"/>
          <p:cNvSpPr>
            <a:spLocks noChangeShapeType="1"/>
          </p:cNvSpPr>
          <p:nvPr/>
        </p:nvSpPr>
        <p:spPr bwMode="auto">
          <a:xfrm flipV="1">
            <a:off x="4427538" y="4149725"/>
            <a:ext cx="1223962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35038" y="1412875"/>
            <a:ext cx="82089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下图中，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厘米表示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500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米，以小红家为观测点， </a:t>
            </a:r>
          </a:p>
          <a:p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用量角器和尺子测量出各点的位置并填表。</a:t>
            </a:r>
          </a:p>
        </p:txBody>
      </p:sp>
      <p:sp>
        <p:nvSpPr>
          <p:cNvPr id="32777" name="Line 55"/>
          <p:cNvSpPr>
            <a:spLocks noChangeShapeType="1"/>
          </p:cNvSpPr>
          <p:nvPr/>
        </p:nvSpPr>
        <p:spPr bwMode="auto">
          <a:xfrm>
            <a:off x="1763713" y="4724400"/>
            <a:ext cx="5400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8" name="Line 56"/>
          <p:cNvSpPr>
            <a:spLocks noChangeShapeType="1"/>
          </p:cNvSpPr>
          <p:nvPr/>
        </p:nvSpPr>
        <p:spPr bwMode="auto">
          <a:xfrm>
            <a:off x="4427538" y="2060575"/>
            <a:ext cx="0" cy="4537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9" name="Oval 57"/>
          <p:cNvSpPr>
            <a:spLocks noChangeArrowheads="1"/>
          </p:cNvSpPr>
          <p:nvPr/>
        </p:nvSpPr>
        <p:spPr bwMode="auto">
          <a:xfrm>
            <a:off x="4356100" y="4652963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0" name="Rectangle 58" descr="羊皮纸"/>
          <p:cNvSpPr>
            <a:spLocks noChangeArrowheads="1"/>
          </p:cNvSpPr>
          <p:nvPr/>
        </p:nvSpPr>
        <p:spPr bwMode="auto">
          <a:xfrm>
            <a:off x="4500563" y="4797425"/>
            <a:ext cx="720725" cy="36036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小红家</a:t>
            </a:r>
          </a:p>
        </p:txBody>
      </p:sp>
      <p:sp>
        <p:nvSpPr>
          <p:cNvPr id="32781" name="Oval 62"/>
          <p:cNvSpPr>
            <a:spLocks noChangeArrowheads="1"/>
          </p:cNvSpPr>
          <p:nvPr/>
        </p:nvSpPr>
        <p:spPr bwMode="auto">
          <a:xfrm>
            <a:off x="5148263" y="2997200"/>
            <a:ext cx="144462" cy="14287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2" name="Oval 63"/>
          <p:cNvSpPr>
            <a:spLocks noChangeArrowheads="1"/>
          </p:cNvSpPr>
          <p:nvPr/>
        </p:nvSpPr>
        <p:spPr bwMode="auto">
          <a:xfrm>
            <a:off x="4643438" y="4078288"/>
            <a:ext cx="144462" cy="142875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3" name="Oval 64"/>
          <p:cNvSpPr>
            <a:spLocks noChangeArrowheads="1"/>
          </p:cNvSpPr>
          <p:nvPr/>
        </p:nvSpPr>
        <p:spPr bwMode="auto">
          <a:xfrm>
            <a:off x="5580063" y="4076700"/>
            <a:ext cx="144462" cy="1428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4" name="Oval 66"/>
          <p:cNvSpPr>
            <a:spLocks noChangeArrowheads="1"/>
          </p:cNvSpPr>
          <p:nvPr/>
        </p:nvSpPr>
        <p:spPr bwMode="auto">
          <a:xfrm>
            <a:off x="3132138" y="2781300"/>
            <a:ext cx="144462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5" name="Oval 67"/>
          <p:cNvSpPr>
            <a:spLocks noChangeArrowheads="1"/>
          </p:cNvSpPr>
          <p:nvPr/>
        </p:nvSpPr>
        <p:spPr bwMode="auto">
          <a:xfrm>
            <a:off x="3059113" y="4652963"/>
            <a:ext cx="144462" cy="1428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6" name="Oval 69"/>
          <p:cNvSpPr>
            <a:spLocks noChangeArrowheads="1"/>
          </p:cNvSpPr>
          <p:nvPr/>
        </p:nvSpPr>
        <p:spPr bwMode="auto">
          <a:xfrm>
            <a:off x="2368550" y="6553200"/>
            <a:ext cx="144463" cy="14287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0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787" name="Rectangle 70" descr="羊皮纸"/>
          <p:cNvSpPr>
            <a:spLocks noChangeArrowheads="1"/>
          </p:cNvSpPr>
          <p:nvPr/>
        </p:nvSpPr>
        <p:spPr bwMode="auto">
          <a:xfrm>
            <a:off x="5867400" y="3860800"/>
            <a:ext cx="720725" cy="36036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商店</a:t>
            </a:r>
          </a:p>
        </p:txBody>
      </p:sp>
      <p:sp>
        <p:nvSpPr>
          <p:cNvPr id="32788" name="Rectangle 71" descr="羊皮纸"/>
          <p:cNvSpPr>
            <a:spLocks noChangeArrowheads="1"/>
          </p:cNvSpPr>
          <p:nvPr/>
        </p:nvSpPr>
        <p:spPr bwMode="auto">
          <a:xfrm>
            <a:off x="5364163" y="2924175"/>
            <a:ext cx="720725" cy="360363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游乐场</a:t>
            </a:r>
          </a:p>
        </p:txBody>
      </p:sp>
      <p:sp>
        <p:nvSpPr>
          <p:cNvPr id="32789" name="Rectangle 72" descr="羊皮纸"/>
          <p:cNvSpPr>
            <a:spLocks noChangeArrowheads="1"/>
          </p:cNvSpPr>
          <p:nvPr/>
        </p:nvSpPr>
        <p:spPr bwMode="auto">
          <a:xfrm>
            <a:off x="4830763" y="3975100"/>
            <a:ext cx="504825" cy="287338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书店</a:t>
            </a:r>
          </a:p>
        </p:txBody>
      </p:sp>
      <p:sp>
        <p:nvSpPr>
          <p:cNvPr id="32790" name="Rectangle 73" descr="羊皮纸"/>
          <p:cNvSpPr>
            <a:spLocks noChangeArrowheads="1"/>
          </p:cNvSpPr>
          <p:nvPr/>
        </p:nvSpPr>
        <p:spPr bwMode="auto">
          <a:xfrm>
            <a:off x="3348038" y="2636838"/>
            <a:ext cx="720725" cy="3603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汽车站</a:t>
            </a:r>
          </a:p>
        </p:txBody>
      </p:sp>
      <p:sp>
        <p:nvSpPr>
          <p:cNvPr id="32791" name="Rectangle 74" descr="羊皮纸"/>
          <p:cNvSpPr>
            <a:spLocks noChangeArrowheads="1"/>
          </p:cNvSpPr>
          <p:nvPr/>
        </p:nvSpPr>
        <p:spPr bwMode="auto">
          <a:xfrm>
            <a:off x="2843213" y="4221163"/>
            <a:ext cx="720725" cy="3603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学校</a:t>
            </a:r>
          </a:p>
        </p:txBody>
      </p:sp>
      <p:sp>
        <p:nvSpPr>
          <p:cNvPr id="32792" name="Rectangle 75" descr="羊皮纸"/>
          <p:cNvSpPr>
            <a:spLocks noChangeArrowheads="1"/>
          </p:cNvSpPr>
          <p:nvPr/>
        </p:nvSpPr>
        <p:spPr bwMode="auto">
          <a:xfrm>
            <a:off x="1835150" y="6164263"/>
            <a:ext cx="720725" cy="3603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>
            <a:solidFill>
              <a:srgbClr val="0000FF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游泳场</a:t>
            </a:r>
          </a:p>
        </p:txBody>
      </p:sp>
      <p:grpSp>
        <p:nvGrpSpPr>
          <p:cNvPr id="32793" name="Group 76"/>
          <p:cNvGrpSpPr>
            <a:grpSpLocks/>
          </p:cNvGrpSpPr>
          <p:nvPr/>
        </p:nvGrpSpPr>
        <p:grpSpPr bwMode="auto">
          <a:xfrm>
            <a:off x="7451725" y="2060575"/>
            <a:ext cx="719138" cy="863600"/>
            <a:chOff x="4649" y="1888"/>
            <a:chExt cx="453" cy="544"/>
          </a:xfrm>
        </p:grpSpPr>
        <p:sp>
          <p:nvSpPr>
            <p:cNvPr id="32794" name="Line 77"/>
            <p:cNvSpPr>
              <a:spLocks noChangeShapeType="1"/>
            </p:cNvSpPr>
            <p:nvPr/>
          </p:nvSpPr>
          <p:spPr bwMode="auto">
            <a:xfrm flipV="1">
              <a:off x="4649" y="1888"/>
              <a:ext cx="0" cy="5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5" name="Text Box 78"/>
            <p:cNvSpPr txBox="1">
              <a:spLocks noChangeArrowheads="1"/>
            </p:cNvSpPr>
            <p:nvPr/>
          </p:nvSpPr>
          <p:spPr bwMode="auto">
            <a:xfrm>
              <a:off x="4649" y="2115"/>
              <a:ext cx="4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92" name="Text Box 6"/>
          <p:cNvSpPr txBox="1">
            <a:spLocks noChangeArrowheads="1"/>
          </p:cNvSpPr>
          <p:nvPr/>
        </p:nvSpPr>
        <p:spPr bwMode="auto">
          <a:xfrm>
            <a:off x="2627313" y="981075"/>
            <a:ext cx="65166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下图中，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厘米表示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500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米，以小红家为观测点，用量角器和尺子测量出各点的位置并填表。</a:t>
            </a:r>
          </a:p>
        </p:txBody>
      </p:sp>
      <p:graphicFrame>
        <p:nvGraphicFramePr>
          <p:cNvPr id="24632" name="Group 56"/>
          <p:cNvGraphicFramePr>
            <a:graphicFrameLocks noGrp="1"/>
          </p:cNvGraphicFramePr>
          <p:nvPr/>
        </p:nvGraphicFramePr>
        <p:xfrm>
          <a:off x="827088" y="1916113"/>
          <a:ext cx="7427912" cy="4289362"/>
        </p:xfrm>
        <a:graphic>
          <a:graphicData uri="http://schemas.openxmlformats.org/drawingml/2006/table">
            <a:tbl>
              <a:tblPr/>
              <a:tblGrid>
                <a:gridCol w="1857375"/>
                <a:gridCol w="1857375"/>
                <a:gridCol w="1855787"/>
                <a:gridCol w="1857375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场所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方向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图上距离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（厘米）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实际距离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（米）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书店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商店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游乐场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汽车站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游泳场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2771775" y="2997200"/>
            <a:ext cx="2016125" cy="457200"/>
            <a:chOff x="1701" y="1888"/>
            <a:chExt cx="1270" cy="288"/>
          </a:xfrm>
        </p:grpSpPr>
        <p:sp>
          <p:nvSpPr>
            <p:cNvPr id="34957" name="Text Box 51"/>
            <p:cNvSpPr txBox="1">
              <a:spLocks noChangeArrowheads="1"/>
            </p:cNvSpPr>
            <p:nvPr/>
          </p:nvSpPr>
          <p:spPr bwMode="auto">
            <a:xfrm>
              <a:off x="1701" y="1888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北偏东</a:t>
              </a:r>
            </a:p>
          </p:txBody>
        </p:sp>
        <p:graphicFrame>
          <p:nvGraphicFramePr>
            <p:cNvPr id="34866" name="Object 52"/>
            <p:cNvGraphicFramePr>
              <a:graphicFrameLocks noChangeAspect="1"/>
            </p:cNvGraphicFramePr>
            <p:nvPr/>
          </p:nvGraphicFramePr>
          <p:xfrm>
            <a:off x="2290" y="1888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5" name="公式" r:id="rId3" imgW="241200" imgH="203040" progId="Equations">
                    <p:embed/>
                  </p:oleObj>
                </mc:Choice>
                <mc:Fallback>
                  <p:oleObj name="公式" r:id="rId3" imgW="241200" imgH="203040" progId="Equations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888"/>
                          <a:ext cx="40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34" name="Text Box 58"/>
          <p:cNvSpPr txBox="1">
            <a:spLocks noChangeArrowheads="1"/>
          </p:cNvSpPr>
          <p:nvPr/>
        </p:nvSpPr>
        <p:spPr bwMode="auto">
          <a:xfrm>
            <a:off x="4859338" y="299720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1cm</a:t>
            </a:r>
          </a:p>
        </p:txBody>
      </p:sp>
      <p:sp>
        <p:nvSpPr>
          <p:cNvPr id="24635" name="Text Box 59"/>
          <p:cNvSpPr txBox="1">
            <a:spLocks noChangeArrowheads="1"/>
          </p:cNvSpPr>
          <p:nvPr/>
        </p:nvSpPr>
        <p:spPr bwMode="auto">
          <a:xfrm>
            <a:off x="6804025" y="2924175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500m</a:t>
            </a:r>
          </a:p>
        </p:txBody>
      </p: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2757488" y="3529013"/>
            <a:ext cx="2016125" cy="457200"/>
            <a:chOff x="1701" y="1888"/>
            <a:chExt cx="1270" cy="288"/>
          </a:xfrm>
        </p:grpSpPr>
        <p:sp>
          <p:nvSpPr>
            <p:cNvPr id="34956" name="Text Box 61"/>
            <p:cNvSpPr txBox="1">
              <a:spLocks noChangeArrowheads="1"/>
            </p:cNvSpPr>
            <p:nvPr/>
          </p:nvSpPr>
          <p:spPr bwMode="auto">
            <a:xfrm>
              <a:off x="1701" y="1888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北偏东</a:t>
              </a:r>
            </a:p>
          </p:txBody>
        </p:sp>
        <p:graphicFrame>
          <p:nvGraphicFramePr>
            <p:cNvPr id="34871" name="Object 62"/>
            <p:cNvGraphicFramePr>
              <a:graphicFrameLocks noChangeAspect="1"/>
            </p:cNvGraphicFramePr>
            <p:nvPr/>
          </p:nvGraphicFramePr>
          <p:xfrm>
            <a:off x="2290" y="1888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6" name="公式" r:id="rId5" imgW="241200" imgH="203040" progId="Equations">
                    <p:embed/>
                  </p:oleObj>
                </mc:Choice>
                <mc:Fallback>
                  <p:oleObj name="公式" r:id="rId5" imgW="241200" imgH="203040" progId="Equations">
                    <p:embed/>
                    <p:pic>
                      <p:nvPicPr>
                        <p:cNvPr id="0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888"/>
                          <a:ext cx="40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39" name="Text Box 63"/>
          <p:cNvSpPr txBox="1">
            <a:spLocks noChangeArrowheads="1"/>
          </p:cNvSpPr>
          <p:nvPr/>
        </p:nvSpPr>
        <p:spPr bwMode="auto">
          <a:xfrm>
            <a:off x="4859338" y="3500438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2cm</a:t>
            </a:r>
          </a:p>
        </p:txBody>
      </p:sp>
      <p:sp>
        <p:nvSpPr>
          <p:cNvPr id="24640" name="Text Box 64"/>
          <p:cNvSpPr txBox="1">
            <a:spLocks noChangeArrowheads="1"/>
          </p:cNvSpPr>
          <p:nvPr/>
        </p:nvSpPr>
        <p:spPr bwMode="auto">
          <a:xfrm>
            <a:off x="6732588" y="3500438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1000m</a:t>
            </a: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771775" y="4076700"/>
            <a:ext cx="2016125" cy="457200"/>
            <a:chOff x="1701" y="1888"/>
            <a:chExt cx="1270" cy="288"/>
          </a:xfrm>
        </p:grpSpPr>
        <p:sp>
          <p:nvSpPr>
            <p:cNvPr id="34955" name="Text Box 66"/>
            <p:cNvSpPr txBox="1">
              <a:spLocks noChangeArrowheads="1"/>
            </p:cNvSpPr>
            <p:nvPr/>
          </p:nvSpPr>
          <p:spPr bwMode="auto">
            <a:xfrm>
              <a:off x="1701" y="1888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北偏东</a:t>
              </a:r>
            </a:p>
          </p:txBody>
        </p:sp>
        <p:graphicFrame>
          <p:nvGraphicFramePr>
            <p:cNvPr id="34876" name="Object 67"/>
            <p:cNvGraphicFramePr>
              <a:graphicFrameLocks noChangeAspect="1"/>
            </p:cNvGraphicFramePr>
            <p:nvPr/>
          </p:nvGraphicFramePr>
          <p:xfrm>
            <a:off x="2290" y="1888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7" name="公式" r:id="rId7" imgW="241200" imgH="203040" progId="Equations">
                    <p:embed/>
                  </p:oleObj>
                </mc:Choice>
                <mc:Fallback>
                  <p:oleObj name="公式" r:id="rId7" imgW="241200" imgH="203040" progId="Equations">
                    <p:embed/>
                    <p:pic>
                      <p:nvPicPr>
                        <p:cNvPr id="0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888"/>
                          <a:ext cx="40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44" name="Text Box 68"/>
          <p:cNvSpPr txBox="1">
            <a:spLocks noChangeArrowheads="1"/>
          </p:cNvSpPr>
          <p:nvPr/>
        </p:nvSpPr>
        <p:spPr bwMode="auto">
          <a:xfrm>
            <a:off x="4897438" y="407670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3cm</a:t>
            </a:r>
          </a:p>
        </p:txBody>
      </p:sp>
      <p:sp>
        <p:nvSpPr>
          <p:cNvPr id="24645" name="Text Box 69"/>
          <p:cNvSpPr txBox="1">
            <a:spLocks noChangeArrowheads="1"/>
          </p:cNvSpPr>
          <p:nvPr/>
        </p:nvSpPr>
        <p:spPr bwMode="auto">
          <a:xfrm>
            <a:off x="6732588" y="407670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1500m</a:t>
            </a:r>
          </a:p>
        </p:txBody>
      </p: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2771775" y="4652963"/>
            <a:ext cx="2016125" cy="457200"/>
            <a:chOff x="1701" y="1888"/>
            <a:chExt cx="1270" cy="288"/>
          </a:xfrm>
        </p:grpSpPr>
        <p:sp>
          <p:nvSpPr>
            <p:cNvPr id="34954" name="Text Box 71"/>
            <p:cNvSpPr txBox="1">
              <a:spLocks noChangeArrowheads="1"/>
            </p:cNvSpPr>
            <p:nvPr/>
          </p:nvSpPr>
          <p:spPr bwMode="auto">
            <a:xfrm>
              <a:off x="1701" y="1888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北偏西</a:t>
              </a:r>
            </a:p>
          </p:txBody>
        </p:sp>
        <p:graphicFrame>
          <p:nvGraphicFramePr>
            <p:cNvPr id="34881" name="Object 72"/>
            <p:cNvGraphicFramePr>
              <a:graphicFrameLocks noChangeAspect="1"/>
            </p:cNvGraphicFramePr>
            <p:nvPr/>
          </p:nvGraphicFramePr>
          <p:xfrm>
            <a:off x="2290" y="1888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8" name="公式" r:id="rId9" imgW="241200" imgH="203040" progId="Equations">
                    <p:embed/>
                  </p:oleObj>
                </mc:Choice>
                <mc:Fallback>
                  <p:oleObj name="公式" r:id="rId9" imgW="241200" imgH="203040" progId="Equations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888"/>
                          <a:ext cx="40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49" name="Text Box 73"/>
          <p:cNvSpPr txBox="1">
            <a:spLocks noChangeArrowheads="1"/>
          </p:cNvSpPr>
          <p:nvPr/>
        </p:nvSpPr>
        <p:spPr bwMode="auto">
          <a:xfrm>
            <a:off x="4960938" y="4627563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4cm</a:t>
            </a:r>
          </a:p>
        </p:txBody>
      </p:sp>
      <p:sp>
        <p:nvSpPr>
          <p:cNvPr id="24650" name="Text Box 74"/>
          <p:cNvSpPr txBox="1">
            <a:spLocks noChangeArrowheads="1"/>
          </p:cNvSpPr>
          <p:nvPr/>
        </p:nvSpPr>
        <p:spPr bwMode="auto">
          <a:xfrm>
            <a:off x="6732588" y="4652963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2000m</a:t>
            </a:r>
          </a:p>
        </p:txBody>
      </p:sp>
      <p:sp>
        <p:nvSpPr>
          <p:cNvPr id="24651" name="Text Box 75"/>
          <p:cNvSpPr txBox="1">
            <a:spLocks noChangeArrowheads="1"/>
          </p:cNvSpPr>
          <p:nvPr/>
        </p:nvSpPr>
        <p:spPr bwMode="auto">
          <a:xfrm>
            <a:off x="2916238" y="51577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正西方向</a:t>
            </a:r>
          </a:p>
        </p:txBody>
      </p:sp>
      <p:sp>
        <p:nvSpPr>
          <p:cNvPr id="24652" name="Text Box 76"/>
          <p:cNvSpPr txBox="1">
            <a:spLocks noChangeArrowheads="1"/>
          </p:cNvSpPr>
          <p:nvPr/>
        </p:nvSpPr>
        <p:spPr bwMode="auto">
          <a:xfrm>
            <a:off x="6659563" y="5229225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1250m</a:t>
            </a:r>
          </a:p>
        </p:txBody>
      </p:sp>
      <p:sp>
        <p:nvSpPr>
          <p:cNvPr id="24653" name="Text Box 77"/>
          <p:cNvSpPr txBox="1">
            <a:spLocks noChangeArrowheads="1"/>
          </p:cNvSpPr>
          <p:nvPr/>
        </p:nvSpPr>
        <p:spPr bwMode="auto">
          <a:xfrm>
            <a:off x="4859338" y="5157788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2.5cm</a:t>
            </a:r>
          </a:p>
        </p:txBody>
      </p:sp>
      <p:grpSp>
        <p:nvGrpSpPr>
          <p:cNvPr id="7" name="Group 78"/>
          <p:cNvGrpSpPr>
            <a:grpSpLocks/>
          </p:cNvGrpSpPr>
          <p:nvPr/>
        </p:nvGrpSpPr>
        <p:grpSpPr bwMode="auto">
          <a:xfrm>
            <a:off x="2771775" y="5734050"/>
            <a:ext cx="2016125" cy="457200"/>
            <a:chOff x="1701" y="1888"/>
            <a:chExt cx="1270" cy="288"/>
          </a:xfrm>
        </p:grpSpPr>
        <p:sp>
          <p:nvSpPr>
            <p:cNvPr id="34953" name="Text Box 79"/>
            <p:cNvSpPr txBox="1">
              <a:spLocks noChangeArrowheads="1"/>
            </p:cNvSpPr>
            <p:nvPr/>
          </p:nvSpPr>
          <p:spPr bwMode="auto">
            <a:xfrm>
              <a:off x="1701" y="1888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南偏西</a:t>
              </a:r>
            </a:p>
          </p:txBody>
        </p:sp>
        <p:graphicFrame>
          <p:nvGraphicFramePr>
            <p:cNvPr id="34889" name="Object 80"/>
            <p:cNvGraphicFramePr>
              <a:graphicFrameLocks noChangeAspect="1"/>
            </p:cNvGraphicFramePr>
            <p:nvPr/>
          </p:nvGraphicFramePr>
          <p:xfrm>
            <a:off x="2290" y="1888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9" name="公式" r:id="rId11" imgW="241200" imgH="203040" progId="Equations">
                    <p:embed/>
                  </p:oleObj>
                </mc:Choice>
                <mc:Fallback>
                  <p:oleObj name="公式" r:id="rId11" imgW="241200" imgH="203040" progId="Equations">
                    <p:embed/>
                    <p:pic>
                      <p:nvPicPr>
                        <p:cNvPr id="0" name="Object 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888"/>
                          <a:ext cx="40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57" name="Text Box 81"/>
          <p:cNvSpPr txBox="1">
            <a:spLocks noChangeArrowheads="1"/>
          </p:cNvSpPr>
          <p:nvPr/>
        </p:nvSpPr>
        <p:spPr bwMode="auto">
          <a:xfrm>
            <a:off x="4859338" y="573405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5cm</a:t>
            </a:r>
          </a:p>
        </p:txBody>
      </p:sp>
      <p:sp>
        <p:nvSpPr>
          <p:cNvPr id="24658" name="Text Box 82"/>
          <p:cNvSpPr txBox="1">
            <a:spLocks noChangeArrowheads="1"/>
          </p:cNvSpPr>
          <p:nvPr/>
        </p:nvSpPr>
        <p:spPr bwMode="auto">
          <a:xfrm>
            <a:off x="6659563" y="573405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2500m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4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4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4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4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4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4" grpId="0"/>
      <p:bldP spid="24635" grpId="0"/>
      <p:bldP spid="24639" grpId="0"/>
      <p:bldP spid="24640" grpId="0"/>
      <p:bldP spid="24644" grpId="0"/>
      <p:bldP spid="24645" grpId="0"/>
      <p:bldP spid="24649" grpId="0"/>
      <p:bldP spid="24650" grpId="0"/>
      <p:bldP spid="24651" grpId="0"/>
      <p:bldP spid="24652" grpId="0"/>
      <p:bldP spid="24653" grpId="0"/>
      <p:bldP spid="24657" grpId="0"/>
      <p:bldP spid="246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auto">
          <a:xfrm>
            <a:off x="4356100" y="4652963"/>
            <a:ext cx="863600" cy="1800225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60" name="Line 36"/>
          <p:cNvSpPr>
            <a:spLocks noChangeShapeType="1"/>
          </p:cNvSpPr>
          <p:nvPr/>
        </p:nvSpPr>
        <p:spPr bwMode="auto">
          <a:xfrm flipH="1" flipV="1">
            <a:off x="2411413" y="3500438"/>
            <a:ext cx="1944687" cy="1152525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91" name="Text Box 5"/>
          <p:cNvSpPr txBox="1">
            <a:spLocks noChangeArrowheads="1"/>
          </p:cNvSpPr>
          <p:nvPr/>
        </p:nvSpPr>
        <p:spPr bwMode="auto">
          <a:xfrm>
            <a:off x="2700338" y="908050"/>
            <a:ext cx="59769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000" dirty="0">
                <a:latin typeface="华文新魏" pitchFamily="2" charset="-122"/>
                <a:ea typeface="华文新魏" pitchFamily="2" charset="-122"/>
              </a:rPr>
              <a:t>自己确定比例尺，根据下面的信息画出示意图。</a:t>
            </a:r>
          </a:p>
        </p:txBody>
      </p:sp>
      <p:grpSp>
        <p:nvGrpSpPr>
          <p:cNvPr id="35892" name="Group 12"/>
          <p:cNvGrpSpPr>
            <a:grpSpLocks/>
          </p:cNvGrpSpPr>
          <p:nvPr/>
        </p:nvGrpSpPr>
        <p:grpSpPr bwMode="auto">
          <a:xfrm>
            <a:off x="684213" y="1412875"/>
            <a:ext cx="7127875" cy="1570038"/>
            <a:chOff x="431" y="890"/>
            <a:chExt cx="4490" cy="989"/>
          </a:xfrm>
        </p:grpSpPr>
        <p:sp>
          <p:nvSpPr>
            <p:cNvPr id="35939" name="Text Box 6"/>
            <p:cNvSpPr txBox="1">
              <a:spLocks noChangeArrowheads="1"/>
            </p:cNvSpPr>
            <p:nvPr/>
          </p:nvSpPr>
          <p:spPr bwMode="auto">
            <a:xfrm>
              <a:off x="431" y="890"/>
              <a:ext cx="4490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dirty="0" smtClean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）学校在街心公园的正北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500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米处。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）少年宫在街心公园北偏西      的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1500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米处。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）体育馆在街心公园南偏东       的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1000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米处。 </a:t>
              </a:r>
            </a:p>
          </p:txBody>
        </p:sp>
        <p:graphicFrame>
          <p:nvGraphicFramePr>
            <p:cNvPr id="35848" name="Object 7"/>
            <p:cNvGraphicFramePr>
              <a:graphicFrameLocks noChangeAspect="1"/>
            </p:cNvGraphicFramePr>
            <p:nvPr/>
          </p:nvGraphicFramePr>
          <p:xfrm>
            <a:off x="3096" y="1247"/>
            <a:ext cx="318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92" name="公式" r:id="rId3" imgW="241200" imgH="203040" progId="Equations">
                    <p:embed/>
                  </p:oleObj>
                </mc:Choice>
                <mc:Fallback>
                  <p:oleObj name="公式" r:id="rId3" imgW="241200" imgH="203040" progId="Equations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6" y="1247"/>
                          <a:ext cx="318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849" name="Object 9"/>
            <p:cNvGraphicFramePr>
              <a:graphicFrameLocks noChangeAspect="1"/>
            </p:cNvGraphicFramePr>
            <p:nvPr/>
          </p:nvGraphicFramePr>
          <p:xfrm>
            <a:off x="3066" y="1570"/>
            <a:ext cx="317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93" name="公式" r:id="rId5" imgW="241200" imgH="203040" progId="Equations">
                    <p:embed/>
                  </p:oleObj>
                </mc:Choice>
                <mc:Fallback>
                  <p:oleObj name="公式" r:id="rId5" imgW="241200" imgH="203040" progId="Equations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6" y="1570"/>
                          <a:ext cx="317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763713" y="3068638"/>
            <a:ext cx="5111750" cy="3384550"/>
            <a:chOff x="1111" y="1933"/>
            <a:chExt cx="3220" cy="2132"/>
          </a:xfrm>
        </p:grpSpPr>
        <p:sp>
          <p:nvSpPr>
            <p:cNvPr id="35937" name="Line 13"/>
            <p:cNvSpPr>
              <a:spLocks noChangeShapeType="1"/>
            </p:cNvSpPr>
            <p:nvPr/>
          </p:nvSpPr>
          <p:spPr bwMode="auto">
            <a:xfrm>
              <a:off x="1111" y="2931"/>
              <a:ext cx="32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8" name="Line 14"/>
            <p:cNvSpPr>
              <a:spLocks noChangeShapeType="1"/>
            </p:cNvSpPr>
            <p:nvPr/>
          </p:nvSpPr>
          <p:spPr bwMode="auto">
            <a:xfrm>
              <a:off x="2744" y="1933"/>
              <a:ext cx="0" cy="2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4284663" y="45720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41" name="Rectangle 17" descr="羊皮纸"/>
          <p:cNvSpPr>
            <a:spLocks noChangeArrowheads="1"/>
          </p:cNvSpPr>
          <p:nvPr/>
        </p:nvSpPr>
        <p:spPr bwMode="auto">
          <a:xfrm>
            <a:off x="4500563" y="4221163"/>
            <a:ext cx="1079500" cy="431800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22225">
            <a:solidFill>
              <a:srgbClr val="FF0000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街心公园</a:t>
            </a:r>
          </a:p>
        </p:txBody>
      </p:sp>
      <p:grpSp>
        <p:nvGrpSpPr>
          <p:cNvPr id="35896" name="Group 66"/>
          <p:cNvGrpSpPr>
            <a:grpSpLocks/>
          </p:cNvGrpSpPr>
          <p:nvPr/>
        </p:nvGrpSpPr>
        <p:grpSpPr bwMode="auto">
          <a:xfrm>
            <a:off x="7380288" y="2997200"/>
            <a:ext cx="719137" cy="863600"/>
            <a:chOff x="4649" y="1888"/>
            <a:chExt cx="453" cy="544"/>
          </a:xfrm>
        </p:grpSpPr>
        <p:sp>
          <p:nvSpPr>
            <p:cNvPr id="35935" name="Line 18"/>
            <p:cNvSpPr>
              <a:spLocks noChangeShapeType="1"/>
            </p:cNvSpPr>
            <p:nvPr/>
          </p:nvSpPr>
          <p:spPr bwMode="auto">
            <a:xfrm flipV="1">
              <a:off x="4649" y="1888"/>
              <a:ext cx="0" cy="5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6" name="Text Box 19"/>
            <p:cNvSpPr txBox="1">
              <a:spLocks noChangeArrowheads="1"/>
            </p:cNvSpPr>
            <p:nvPr/>
          </p:nvSpPr>
          <p:spPr bwMode="auto">
            <a:xfrm>
              <a:off x="4649" y="2115"/>
              <a:ext cx="4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北</a:t>
              </a:r>
            </a:p>
          </p:txBody>
        </p:sp>
      </p:grpSp>
      <p:grpSp>
        <p:nvGrpSpPr>
          <p:cNvPr id="35897" name="Group 23"/>
          <p:cNvGrpSpPr>
            <a:grpSpLocks/>
          </p:cNvGrpSpPr>
          <p:nvPr/>
        </p:nvGrpSpPr>
        <p:grpSpPr bwMode="auto">
          <a:xfrm>
            <a:off x="7092950" y="5445125"/>
            <a:ext cx="647700" cy="153988"/>
            <a:chOff x="4014" y="3657"/>
            <a:chExt cx="408" cy="97"/>
          </a:xfrm>
        </p:grpSpPr>
        <p:sp>
          <p:nvSpPr>
            <p:cNvPr id="35932" name="Line 20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3" name="Line 21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4" name="Line 22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 rot="-5400000">
            <a:off x="3974307" y="4231481"/>
            <a:ext cx="647700" cy="153987"/>
            <a:chOff x="4014" y="3657"/>
            <a:chExt cx="408" cy="97"/>
          </a:xfrm>
        </p:grpSpPr>
        <p:sp>
          <p:nvSpPr>
            <p:cNvPr id="35929" name="Line 25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0" name="Line 26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31" name="Line 27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99" name="Text Box 28"/>
          <p:cNvSpPr txBox="1">
            <a:spLocks noChangeArrowheads="1"/>
          </p:cNvSpPr>
          <p:nvPr/>
        </p:nvSpPr>
        <p:spPr bwMode="auto">
          <a:xfrm>
            <a:off x="6948488" y="5084763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35900" name="Text Box 29"/>
          <p:cNvSpPr txBox="1">
            <a:spLocks noChangeArrowheads="1"/>
          </p:cNvSpPr>
          <p:nvPr/>
        </p:nvSpPr>
        <p:spPr bwMode="auto">
          <a:xfrm>
            <a:off x="7437438" y="5110163"/>
            <a:ext cx="1095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500</a:t>
            </a:r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米</a:t>
            </a:r>
          </a:p>
        </p:txBody>
      </p:sp>
      <p:sp>
        <p:nvSpPr>
          <p:cNvPr id="26654" name="Oval 30"/>
          <p:cNvSpPr>
            <a:spLocks noChangeArrowheads="1"/>
          </p:cNvSpPr>
          <p:nvPr/>
        </p:nvSpPr>
        <p:spPr bwMode="auto">
          <a:xfrm>
            <a:off x="4259263" y="3860800"/>
            <a:ext cx="215900" cy="2159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55" name="Rectangle 31" descr="羊皮纸"/>
          <p:cNvSpPr>
            <a:spLocks noChangeArrowheads="1"/>
          </p:cNvSpPr>
          <p:nvPr/>
        </p:nvSpPr>
        <p:spPr bwMode="auto">
          <a:xfrm>
            <a:off x="4500563" y="3716338"/>
            <a:ext cx="647700" cy="360362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22225">
            <a:solidFill>
              <a:srgbClr val="FF0000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学校</a:t>
            </a:r>
          </a:p>
        </p:txBody>
      </p:sp>
      <p:grpSp>
        <p:nvGrpSpPr>
          <p:cNvPr id="8" name="Group 32"/>
          <p:cNvGrpSpPr>
            <a:grpSpLocks/>
          </p:cNvGrpSpPr>
          <p:nvPr/>
        </p:nvGrpSpPr>
        <p:grpSpPr bwMode="auto">
          <a:xfrm rot="1905569">
            <a:off x="3779838" y="4365625"/>
            <a:ext cx="647700" cy="153988"/>
            <a:chOff x="4014" y="3657"/>
            <a:chExt cx="408" cy="97"/>
          </a:xfrm>
        </p:grpSpPr>
        <p:sp>
          <p:nvSpPr>
            <p:cNvPr id="35926" name="Line 33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7" name="Line 34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8" name="Line 35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 rot="1905569">
            <a:off x="3251200" y="4037013"/>
            <a:ext cx="647700" cy="153987"/>
            <a:chOff x="4014" y="3657"/>
            <a:chExt cx="408" cy="97"/>
          </a:xfrm>
        </p:grpSpPr>
        <p:sp>
          <p:nvSpPr>
            <p:cNvPr id="35923" name="Line 38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4" name="Line 39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5" name="Line 40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5" name="Arc 41"/>
          <p:cNvSpPr>
            <a:spLocks/>
          </p:cNvSpPr>
          <p:nvPr/>
        </p:nvSpPr>
        <p:spPr bwMode="auto">
          <a:xfrm rot="10800000" flipV="1">
            <a:off x="3987800" y="4252913"/>
            <a:ext cx="360363" cy="215900"/>
          </a:xfrm>
          <a:custGeom>
            <a:avLst/>
            <a:gdLst>
              <a:gd name="T0" fmla="*/ 0 w 21600"/>
              <a:gd name="T1" fmla="*/ 0 h 21600"/>
              <a:gd name="T2" fmla="*/ 6012106 w 21600"/>
              <a:gd name="T3" fmla="*/ 2158000 h 21600"/>
              <a:gd name="T4" fmla="*/ 0 w 21600"/>
              <a:gd name="T5" fmla="*/ 2158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6666" name="Object 42"/>
          <p:cNvGraphicFramePr>
            <a:graphicFrameLocks noChangeAspect="1"/>
          </p:cNvGraphicFramePr>
          <p:nvPr/>
        </p:nvGraphicFramePr>
        <p:xfrm>
          <a:off x="3890963" y="3917950"/>
          <a:ext cx="5048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4" name="公式" r:id="rId8" imgW="241200" imgH="203040" progId="Equations">
                  <p:embed/>
                </p:oleObj>
              </mc:Choice>
              <mc:Fallback>
                <p:oleObj name="公式" r:id="rId8" imgW="241200" imgH="203040" progId="Equations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0963" y="3917950"/>
                        <a:ext cx="50482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45"/>
          <p:cNvGrpSpPr>
            <a:grpSpLocks/>
          </p:cNvGrpSpPr>
          <p:nvPr/>
        </p:nvGrpSpPr>
        <p:grpSpPr bwMode="auto">
          <a:xfrm rot="1905569">
            <a:off x="2716213" y="3716338"/>
            <a:ext cx="647700" cy="153987"/>
            <a:chOff x="4014" y="3657"/>
            <a:chExt cx="408" cy="97"/>
          </a:xfrm>
        </p:grpSpPr>
        <p:sp>
          <p:nvSpPr>
            <p:cNvPr id="35920" name="Line 46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1" name="Line 47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22" name="Line 48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73" name="Oval 49"/>
          <p:cNvSpPr>
            <a:spLocks noChangeArrowheads="1"/>
          </p:cNvSpPr>
          <p:nvPr/>
        </p:nvSpPr>
        <p:spPr bwMode="auto">
          <a:xfrm>
            <a:off x="2619375" y="3548063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74" name="Rectangle 50" descr="羊皮纸"/>
          <p:cNvSpPr>
            <a:spLocks noChangeArrowheads="1"/>
          </p:cNvSpPr>
          <p:nvPr/>
        </p:nvSpPr>
        <p:spPr bwMode="auto">
          <a:xfrm>
            <a:off x="2201863" y="3789363"/>
            <a:ext cx="719137" cy="360362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22225">
            <a:solidFill>
              <a:srgbClr val="FF0000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少年宫</a:t>
            </a:r>
          </a:p>
        </p:txBody>
      </p:sp>
      <p:sp>
        <p:nvSpPr>
          <p:cNvPr id="26676" name="Arc 52"/>
          <p:cNvSpPr>
            <a:spLocks/>
          </p:cNvSpPr>
          <p:nvPr/>
        </p:nvSpPr>
        <p:spPr bwMode="auto">
          <a:xfrm flipV="1">
            <a:off x="4356100" y="5084763"/>
            <a:ext cx="215900" cy="73025"/>
          </a:xfrm>
          <a:custGeom>
            <a:avLst/>
            <a:gdLst>
              <a:gd name="T0" fmla="*/ 0 w 21600"/>
              <a:gd name="T1" fmla="*/ 0 h 21600"/>
              <a:gd name="T2" fmla="*/ 2158000 w 21600"/>
              <a:gd name="T3" fmla="*/ 246882 h 21600"/>
              <a:gd name="T4" fmla="*/ 0 w 21600"/>
              <a:gd name="T5" fmla="*/ 246882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6677" name="Object 53"/>
          <p:cNvGraphicFramePr>
            <a:graphicFrameLocks noChangeAspect="1"/>
          </p:cNvGraphicFramePr>
          <p:nvPr/>
        </p:nvGraphicFramePr>
        <p:xfrm>
          <a:off x="4292600" y="5302250"/>
          <a:ext cx="5032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5" name="公式" r:id="rId10" imgW="241200" imgH="203040" progId="Equations">
                  <p:embed/>
                </p:oleObj>
              </mc:Choice>
              <mc:Fallback>
                <p:oleObj name="公式" r:id="rId10" imgW="241200" imgH="203040" progId="Equations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2600" y="5302250"/>
                        <a:ext cx="503238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56"/>
          <p:cNvGrpSpPr>
            <a:grpSpLocks/>
          </p:cNvGrpSpPr>
          <p:nvPr/>
        </p:nvGrpSpPr>
        <p:grpSpPr bwMode="auto">
          <a:xfrm rot="3869168">
            <a:off x="4247357" y="4876006"/>
            <a:ext cx="647700" cy="153987"/>
            <a:chOff x="4014" y="3657"/>
            <a:chExt cx="408" cy="97"/>
          </a:xfrm>
        </p:grpSpPr>
        <p:sp>
          <p:nvSpPr>
            <p:cNvPr id="35917" name="Line 57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8" name="Line 58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9" name="Line 59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Group 60"/>
          <p:cNvGrpSpPr>
            <a:grpSpLocks/>
          </p:cNvGrpSpPr>
          <p:nvPr/>
        </p:nvGrpSpPr>
        <p:grpSpPr bwMode="auto">
          <a:xfrm rot="3869168">
            <a:off x="4510882" y="5436394"/>
            <a:ext cx="647700" cy="153987"/>
            <a:chOff x="4014" y="3657"/>
            <a:chExt cx="408" cy="97"/>
          </a:xfrm>
        </p:grpSpPr>
        <p:sp>
          <p:nvSpPr>
            <p:cNvPr id="35914" name="Line 61"/>
            <p:cNvSpPr>
              <a:spLocks noChangeShapeType="1"/>
            </p:cNvSpPr>
            <p:nvPr/>
          </p:nvSpPr>
          <p:spPr bwMode="auto">
            <a:xfrm>
              <a:off x="4014" y="3748"/>
              <a:ext cx="40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5" name="Line 62"/>
            <p:cNvSpPr>
              <a:spLocks noChangeShapeType="1"/>
            </p:cNvSpPr>
            <p:nvPr/>
          </p:nvSpPr>
          <p:spPr bwMode="auto">
            <a:xfrm>
              <a:off x="4014" y="3657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6" name="Line 63"/>
            <p:cNvSpPr>
              <a:spLocks noChangeShapeType="1"/>
            </p:cNvSpPr>
            <p:nvPr/>
          </p:nvSpPr>
          <p:spPr bwMode="auto">
            <a:xfrm>
              <a:off x="4410" y="3663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88" name="Oval 64"/>
          <p:cNvSpPr>
            <a:spLocks noChangeArrowheads="1"/>
          </p:cNvSpPr>
          <p:nvPr/>
        </p:nvSpPr>
        <p:spPr bwMode="auto">
          <a:xfrm>
            <a:off x="4819650" y="5734050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89" name="Rectangle 65" descr="羊皮纸"/>
          <p:cNvSpPr>
            <a:spLocks noChangeArrowheads="1"/>
          </p:cNvSpPr>
          <p:nvPr/>
        </p:nvSpPr>
        <p:spPr bwMode="auto">
          <a:xfrm>
            <a:off x="5076825" y="5589588"/>
            <a:ext cx="790575" cy="360362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22225">
            <a:solidFill>
              <a:srgbClr val="FF0000"/>
            </a:solidFill>
            <a:prstDash val="lg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体育馆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99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99"/>
                                      </p:to>
                                    </p:animClr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50" autoRev="1" fill="hold"/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102" dur="250" autoRev="1" fill="hold"/>
                                        <p:tgtEl>
                                          <p:spTgt spid="266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03" dur="250" autoRev="1" fill="hold"/>
                                        <p:tgtEl>
                                          <p:spTgt spid="266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hold"/>
                                        <p:tgtEl>
                                          <p:spTgt spid="266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50" autoRev="1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7" dur="250" autoRev="1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8" dur="250" autoRev="1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250" autoRev="1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2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75" grpId="0" animBg="1"/>
      <p:bldP spid="26660" grpId="0" animBg="1"/>
      <p:bldP spid="26639" grpId="0" animBg="1"/>
      <p:bldP spid="26641" grpId="0" animBg="1"/>
      <p:bldP spid="26654" grpId="0" animBg="1"/>
      <p:bldP spid="26654" grpId="1" animBg="1"/>
      <p:bldP spid="26655" grpId="0" animBg="1"/>
      <p:bldP spid="26665" grpId="0" animBg="1"/>
      <p:bldP spid="26673" grpId="0" animBg="1"/>
      <p:bldP spid="26673" grpId="1" animBg="1"/>
      <p:bldP spid="26674" grpId="0" animBg="1"/>
      <p:bldP spid="26676" grpId="0" animBg="1"/>
      <p:bldP spid="26688" grpId="0" animBg="1"/>
      <p:bldP spid="26688" grpId="1" animBg="1"/>
      <p:bldP spid="2668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 t="5386" b="44954"/>
          <a:stretch>
            <a:fillRect/>
          </a:stretch>
        </p:blipFill>
        <p:spPr bwMode="auto">
          <a:xfrm>
            <a:off x="684213" y="1628775"/>
            <a:ext cx="75072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2555875" y="1333500"/>
            <a:ext cx="462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  <a:ea typeface="华文新魏" pitchFamily="2" charset="-122"/>
              </a:rPr>
              <a:t>下面是某地</a:t>
            </a:r>
            <a:r>
              <a:rPr lang="en-US" altLang="zh-CN" sz="2400">
                <a:solidFill>
                  <a:schemeClr val="hlink"/>
                </a:solidFill>
                <a:ea typeface="华文新魏" pitchFamily="2" charset="-122"/>
              </a:rPr>
              <a:t>5</a:t>
            </a:r>
            <a:r>
              <a:rPr lang="zh-CN" altLang="en-US" sz="2400">
                <a:solidFill>
                  <a:schemeClr val="hlink"/>
                </a:solidFill>
                <a:ea typeface="华文新魏" pitchFamily="2" charset="-122"/>
              </a:rPr>
              <a:t>路公交车行驶路线图</a:t>
            </a:r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684213" y="4159250"/>
            <a:ext cx="7705725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）公交车从火车站出发，向（         ）行（       ）千米到达亲华书店，再向（   </a:t>
            </a:r>
            <a:r>
              <a:rPr lang="zh-CN" altLang="en-US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 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）偏（        ）</a:t>
            </a:r>
            <a:r>
              <a:rPr lang="en-US" altLang="zh-CN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50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度的方向行（          ）千米到达公园。</a:t>
            </a:r>
          </a:p>
          <a:p>
            <a:pPr>
              <a:spcBef>
                <a:spcPct val="50000"/>
              </a:spcBef>
            </a:pPr>
            <a:r>
              <a:rPr lang="en-US" altLang="zh-CN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）由中心广场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向南偏（      </a:t>
            </a:r>
            <a:r>
              <a:rPr lang="zh-CN" altLang="en-US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）（ </a:t>
            </a:r>
            <a:r>
              <a:rPr lang="zh-CN" altLang="en-US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   ）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度的方向行（    </a:t>
            </a:r>
            <a:r>
              <a:rPr lang="zh-CN" altLang="en-US" sz="2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）  千米</a:t>
            </a:r>
            <a:r>
              <a:rPr lang="zh-CN" altLang="en-US" sz="2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到达医院，再向北偏（           ）（         ）度的方向行（        ）千米到达体育馆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4644008" y="4077072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CC"/>
                </a:solidFill>
                <a:ea typeface="华文新魏" pitchFamily="2" charset="-122"/>
              </a:rPr>
              <a:t>东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084168" y="4195936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1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2771800" y="4437112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CC"/>
                </a:solidFill>
                <a:ea typeface="华文新魏" pitchFamily="2" charset="-122"/>
              </a:rPr>
              <a:t>北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4155058" y="4437112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CC"/>
                </a:solidFill>
                <a:ea typeface="华文新魏" pitchFamily="2" charset="-122"/>
              </a:rPr>
              <a:t>东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7060332" y="450912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1.5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3779912" y="531018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CC"/>
                </a:solidFill>
                <a:ea typeface="华文新魏" pitchFamily="2" charset="-122"/>
              </a:rPr>
              <a:t>东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4912221" y="5348064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55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7395179" y="5348064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1.2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4227066" y="558924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CC"/>
                </a:solidFill>
                <a:ea typeface="华文新魏" pitchFamily="2" charset="-122"/>
              </a:rPr>
              <a:t>东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5560293" y="566124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30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1043608" y="5996136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6600CC"/>
                </a:solidFill>
                <a:ea typeface="华文新魏" pitchFamily="2" charset="-122"/>
              </a:rPr>
              <a:t>1.3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  <p:bldP spid="37896" grpId="0"/>
      <p:bldP spid="37897" grpId="0"/>
      <p:bldP spid="37898" grpId="0"/>
      <p:bldP spid="37899" grpId="0"/>
      <p:bldP spid="37900" grpId="0"/>
      <p:bldP spid="37901" grpId="0"/>
      <p:bldP spid="37902" grpId="0"/>
      <p:bldP spid="37903" grpId="0"/>
      <p:bldP spid="37904" grpId="0"/>
      <p:bldP spid="379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7544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536" y="140642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/>
          <a:srcRect t="12788"/>
          <a:stretch>
            <a:fillRect/>
          </a:stretch>
        </p:blipFill>
        <p:spPr bwMode="auto">
          <a:xfrm>
            <a:off x="0" y="1412776"/>
            <a:ext cx="9144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2438400" y="2216150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2438400" y="221615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3733800" y="2216150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2438400" y="351155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648200" y="2216150"/>
            <a:ext cx="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 flipH="1">
            <a:off x="4648200" y="221615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6400800" y="2216150"/>
            <a:ext cx="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H="1">
            <a:off x="4648200" y="389255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5486400" y="5187950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6400800" y="5187950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5561013" y="5721350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6400800" y="5721350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1143000" y="297815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2057400" y="297815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 flipH="1">
            <a:off x="1143000" y="297815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>
            <a:off x="1143000" y="381635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4570413" y="5187950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4570413" y="5721350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7910" name="Text Box 23"/>
          <p:cNvSpPr txBox="1">
            <a:spLocks noChangeArrowheads="1"/>
          </p:cNvSpPr>
          <p:nvPr/>
        </p:nvSpPr>
        <p:spPr bwMode="auto">
          <a:xfrm>
            <a:off x="7956550" y="112553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1cm</a:t>
            </a:r>
          </a:p>
        </p:txBody>
      </p:sp>
      <p:sp>
        <p:nvSpPr>
          <p:cNvPr id="37911" name="Text Box 24"/>
          <p:cNvSpPr txBox="1">
            <a:spLocks noChangeArrowheads="1"/>
          </p:cNvSpPr>
          <p:nvPr/>
        </p:nvSpPr>
        <p:spPr bwMode="auto">
          <a:xfrm>
            <a:off x="2627313" y="776288"/>
            <a:ext cx="6034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分别按</a:t>
            </a:r>
            <a:r>
              <a:rPr lang="en-US" altLang="zh-CN" dirty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2:1</a:t>
            </a:r>
            <a:r>
              <a:rPr lang="zh-CN" altLang="en-US" dirty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dirty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3:1, 4:1</a:t>
            </a:r>
            <a:r>
              <a:rPr lang="zh-CN" altLang="en-US" dirty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的比画出放大后的正方形，再填下</a:t>
            </a:r>
            <a:r>
              <a:rPr lang="zh-CN" altLang="en-US" dirty="0" smtClean="0">
                <a:solidFill>
                  <a:srgbClr val="6600CC"/>
                </a:solidFill>
                <a:latin typeface="华文新魏" pitchFamily="2" charset="-122"/>
                <a:ea typeface="华文新魏" pitchFamily="2" charset="-122"/>
              </a:rPr>
              <a:t>表。</a:t>
            </a:r>
            <a:endParaRPr lang="zh-CN" altLang="en-US" dirty="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/>
      <p:bldP spid="36878" grpId="0"/>
      <p:bldP spid="36879" grpId="0"/>
      <p:bldP spid="36880" grpId="0"/>
      <p:bldP spid="36881" grpId="0" animBg="1"/>
      <p:bldP spid="36882" grpId="0" animBg="1"/>
      <p:bldP spid="36883" grpId="0" animBg="1"/>
      <p:bldP spid="36884" grpId="0" animBg="1"/>
      <p:bldP spid="36885" grpId="0"/>
      <p:bldP spid="368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41277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5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907" y="1155700"/>
            <a:ext cx="2736205" cy="76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2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位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置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988370" y="1916832"/>
            <a:ext cx="244772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3743325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2.1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用方向和距离确定物体的位置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836713"/>
            <a:ext cx="2255837" cy="647601"/>
            <a:chOff x="418169" y="1714339"/>
            <a:chExt cx="2256668" cy="648845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14339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628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87464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1619250" y="1796008"/>
            <a:ext cx="62372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．初步掌握根据方向和距离确定物体位置的方法，能根据方向和实际距离在平面图上确定物体的位置。</a:t>
            </a:r>
          </a:p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．在掌握根据方向和距离在平面图上确定物体的位置的过程中，进一步培养画图能力、计算能力，发展空间观念。</a:t>
            </a:r>
          </a:p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．体会数学知识与生活实际的联系，拓展知识视野，激发同学们的兴趣。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414908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492250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125538"/>
            <a:ext cx="5122862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Line 5"/>
          <p:cNvSpPr>
            <a:spLocks noChangeShapeType="1"/>
          </p:cNvSpPr>
          <p:nvPr/>
        </p:nvSpPr>
        <p:spPr bwMode="auto">
          <a:xfrm>
            <a:off x="2843213" y="3606924"/>
            <a:ext cx="5016500" cy="38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>
            <a:off x="5113338" y="1225550"/>
            <a:ext cx="0" cy="472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4859338" y="7889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北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4859338" y="5876925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南</a:t>
            </a:r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2268538" y="32527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西</a:t>
            </a: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7885113" y="3341936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ea typeface="华文新魏" pitchFamily="2" charset="-122"/>
              </a:rPr>
              <a:t>东</a:t>
            </a: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3132138" y="1484313"/>
            <a:ext cx="3962400" cy="411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164388" y="570071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东南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2555875" y="107791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西北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627313" y="562927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西南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6877050" y="116522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东北</a:t>
            </a:r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3132138" y="1484313"/>
            <a:ext cx="4191000" cy="426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animBg="1"/>
      <p:bldP spid="19468" grpId="0"/>
      <p:bldP spid="19469" grpId="0"/>
      <p:bldP spid="19470" grpId="0"/>
      <p:bldP spid="19471" grpId="0"/>
      <p:bldP spid="194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712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4" name="Text Box 29"/>
          <p:cNvSpPr txBox="1">
            <a:spLocks noChangeArrowheads="1"/>
          </p:cNvSpPr>
          <p:nvPr/>
        </p:nvSpPr>
        <p:spPr bwMode="auto">
          <a:xfrm>
            <a:off x="827088" y="4724400"/>
            <a:ext cx="79216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5000"/>
              </a:spcBef>
            </a:pPr>
            <a:endParaRPr lang="zh-CN" altLang="zh-CN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2700338" y="1052513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下面是某儿童公园主要场馆位置的示意图。</a:t>
            </a:r>
          </a:p>
        </p:txBody>
      </p:sp>
      <p:grpSp>
        <p:nvGrpSpPr>
          <p:cNvPr id="20486" name="Group 27"/>
          <p:cNvGrpSpPr>
            <a:grpSpLocks/>
          </p:cNvGrpSpPr>
          <p:nvPr/>
        </p:nvGrpSpPr>
        <p:grpSpPr bwMode="auto">
          <a:xfrm>
            <a:off x="2124075" y="5445125"/>
            <a:ext cx="5421313" cy="720725"/>
            <a:chOff x="839" y="1389"/>
            <a:chExt cx="3415" cy="454"/>
          </a:xfrm>
        </p:grpSpPr>
        <p:sp>
          <p:nvSpPr>
            <p:cNvPr id="7194" name="AutoShape 26"/>
            <p:cNvSpPr>
              <a:spLocks noChangeArrowheads="1"/>
            </p:cNvSpPr>
            <p:nvPr/>
          </p:nvSpPr>
          <p:spPr bwMode="auto">
            <a:xfrm>
              <a:off x="839" y="1389"/>
              <a:ext cx="3311" cy="454"/>
            </a:xfrm>
            <a:prstGeom prst="wedgeRoundRectCallout">
              <a:avLst>
                <a:gd name="adj1" fmla="val -43750"/>
                <a:gd name="adj2" fmla="val 70000"/>
                <a:gd name="adj3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rgbClr val="FF0000"/>
              </a:solidFill>
              <a:prstDash val="lgDashDot"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zh-CN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490" name="Rectangle 23"/>
            <p:cNvSpPr>
              <a:spLocks noChangeArrowheads="1"/>
            </p:cNvSpPr>
            <p:nvPr/>
          </p:nvSpPr>
          <p:spPr bwMode="auto">
            <a:xfrm>
              <a:off x="839" y="1480"/>
              <a:ext cx="3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怎样准确地描述猴山和熊猫馆的位置？</a:t>
              </a:r>
              <a:r>
                <a:rPr lang="zh-CN" altLang="en-US" b="0">
                  <a:latin typeface="华文新魏" pitchFamily="2" charset="-122"/>
                  <a:ea typeface="华文新魏" pitchFamily="2" charset="-122"/>
                </a:rPr>
                <a:t> </a:t>
              </a:r>
            </a:p>
          </p:txBody>
        </p:sp>
      </p:grpSp>
      <p:pic>
        <p:nvPicPr>
          <p:cNvPr id="20487" name="Picture 2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5661025"/>
            <a:ext cx="4476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1557338"/>
            <a:ext cx="59626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712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50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981075"/>
            <a:ext cx="2592388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8" name="Group 8"/>
          <p:cNvGrpSpPr>
            <a:grpSpLocks/>
          </p:cNvGrpSpPr>
          <p:nvPr/>
        </p:nvGrpSpPr>
        <p:grpSpPr bwMode="auto">
          <a:xfrm>
            <a:off x="684213" y="2781300"/>
            <a:ext cx="7704137" cy="1295400"/>
            <a:chOff x="467" y="2559"/>
            <a:chExt cx="4853" cy="816"/>
          </a:xfrm>
        </p:grpSpPr>
        <p:sp>
          <p:nvSpPr>
            <p:cNvPr id="21512" name="Rectangle 9" descr="羊皮纸"/>
            <p:cNvSpPr>
              <a:spLocks noChangeArrowheads="1"/>
            </p:cNvSpPr>
            <p:nvPr/>
          </p:nvSpPr>
          <p:spPr bwMode="auto">
            <a:xfrm>
              <a:off x="467" y="2559"/>
              <a:ext cx="4853" cy="816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FF0000"/>
              </a:solidFill>
              <a:prstDash val="lgDash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1513" name="Rectangle 10"/>
            <p:cNvSpPr>
              <a:spLocks noChangeArrowheads="1"/>
            </p:cNvSpPr>
            <p:nvPr/>
          </p:nvSpPr>
          <p:spPr bwMode="auto">
            <a:xfrm>
              <a:off x="567" y="2614"/>
              <a:ext cx="453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    </a:t>
              </a:r>
              <a:r>
                <a:rPr lang="zh-CN" altLang="en-US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猴山和熊猫馆都在快餐店的北偏东</a:t>
              </a:r>
              <a:r>
                <a:rPr lang="en-US" altLang="zh-CN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55</a:t>
              </a:r>
              <a:r>
                <a:rPr lang="zh-CN" altLang="en-US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度方向上，</a:t>
              </a:r>
            </a:p>
            <a:p>
              <a:r>
                <a:rPr lang="zh-CN" altLang="en-US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但它们又不在同一个地点，怎样描述它们的位置才能</a:t>
              </a:r>
            </a:p>
            <a:p>
              <a:r>
                <a:rPr lang="zh-CN" altLang="en-US" sz="240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更准确呢？</a:t>
              </a:r>
              <a:r>
                <a:rPr lang="zh-CN" altLang="en-US" b="0">
                  <a:latin typeface="华文新魏" pitchFamily="2" charset="-122"/>
                  <a:ea typeface="华文新魏" pitchFamily="2" charset="-122"/>
                </a:rPr>
                <a:t> 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95288" y="4149725"/>
            <a:ext cx="8207375" cy="1944688"/>
            <a:chOff x="249" y="2704"/>
            <a:chExt cx="5170" cy="1225"/>
          </a:xfrm>
        </p:grpSpPr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249" y="2704"/>
              <a:ext cx="5170" cy="1225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1511" name="Rectangle 12"/>
            <p:cNvSpPr>
              <a:spLocks noChangeArrowheads="1"/>
            </p:cNvSpPr>
            <p:nvPr/>
          </p:nvSpPr>
          <p:spPr bwMode="auto">
            <a:xfrm>
              <a:off x="385" y="2940"/>
              <a:ext cx="4779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    </a:t>
              </a: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先量出猴山和熊猫馆离快餐店的图上距离，再按比</a:t>
              </a:r>
            </a:p>
            <a:p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例尺，算出实际距离</a:t>
              </a:r>
              <a:r>
                <a:rPr lang="en-US" altLang="zh-CN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,</a:t>
              </a: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然后用方向和距离描述出它们的位</a:t>
              </a:r>
            </a:p>
            <a:p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置才更准确。</a:t>
              </a:r>
              <a:endParaRPr lang="zh-CN" altLang="en-US" sz="2400">
                <a:latin typeface="华文新魏" pitchFamily="2" charset="-122"/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54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55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82600" y="3738563"/>
            <a:ext cx="8604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用角度和距离描述猴山和熊猫馆分别在快餐店</a:t>
            </a:r>
          </a:p>
          <a:p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的什么位置。</a:t>
            </a:r>
          </a:p>
        </p:txBody>
      </p:sp>
      <p:sp>
        <p:nvSpPr>
          <p:cNvPr id="22557" name="Line 14"/>
          <p:cNvSpPr>
            <a:spLocks noChangeShapeType="1"/>
          </p:cNvSpPr>
          <p:nvPr/>
        </p:nvSpPr>
        <p:spPr bwMode="auto">
          <a:xfrm>
            <a:off x="6732588" y="1844675"/>
            <a:ext cx="15128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8" name="Line 15"/>
          <p:cNvSpPr>
            <a:spLocks noChangeShapeType="1"/>
          </p:cNvSpPr>
          <p:nvPr/>
        </p:nvSpPr>
        <p:spPr bwMode="auto">
          <a:xfrm>
            <a:off x="6732588" y="1701800"/>
            <a:ext cx="0" cy="142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9" name="Line 16"/>
          <p:cNvSpPr>
            <a:spLocks noChangeShapeType="1"/>
          </p:cNvSpPr>
          <p:nvPr/>
        </p:nvSpPr>
        <p:spPr bwMode="auto">
          <a:xfrm>
            <a:off x="8266113" y="1712913"/>
            <a:ext cx="0" cy="142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0" name="Line 17"/>
          <p:cNvSpPr>
            <a:spLocks noChangeShapeType="1"/>
          </p:cNvSpPr>
          <p:nvPr/>
        </p:nvSpPr>
        <p:spPr bwMode="auto">
          <a:xfrm>
            <a:off x="7524750" y="1701800"/>
            <a:ext cx="0" cy="14287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1" name="Text Box 19"/>
          <p:cNvSpPr txBox="1">
            <a:spLocks noChangeArrowheads="1"/>
          </p:cNvSpPr>
          <p:nvPr/>
        </p:nvSpPr>
        <p:spPr bwMode="auto">
          <a:xfrm>
            <a:off x="7150100" y="1284288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100</a:t>
            </a:r>
          </a:p>
        </p:txBody>
      </p:sp>
      <p:grpSp>
        <p:nvGrpSpPr>
          <p:cNvPr id="22562" name="Group 21"/>
          <p:cNvGrpSpPr>
            <a:grpSpLocks/>
          </p:cNvGrpSpPr>
          <p:nvPr/>
        </p:nvGrpSpPr>
        <p:grpSpPr bwMode="auto">
          <a:xfrm>
            <a:off x="6546850" y="1270000"/>
            <a:ext cx="2366963" cy="471488"/>
            <a:chOff x="4305" y="210"/>
            <a:chExt cx="1491" cy="297"/>
          </a:xfrm>
        </p:grpSpPr>
        <p:sp>
          <p:nvSpPr>
            <p:cNvPr id="22570" name="Text Box 18"/>
            <p:cNvSpPr txBox="1">
              <a:spLocks noChangeArrowheads="1"/>
            </p:cNvSpPr>
            <p:nvPr/>
          </p:nvSpPr>
          <p:spPr bwMode="auto">
            <a:xfrm>
              <a:off x="4305" y="210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楷体_GB2312" pitchFamily="49" charset="-122"/>
                  <a:ea typeface="楷体_GB2312" pitchFamily="49" charset="-122"/>
                </a:rPr>
                <a:t>0</a:t>
              </a:r>
            </a:p>
          </p:txBody>
        </p:sp>
        <p:sp>
          <p:nvSpPr>
            <p:cNvPr id="22571" name="Text Box 20"/>
            <p:cNvSpPr txBox="1">
              <a:spLocks noChangeArrowheads="1"/>
            </p:cNvSpPr>
            <p:nvPr/>
          </p:nvSpPr>
          <p:spPr bwMode="auto">
            <a:xfrm>
              <a:off x="5161" y="219"/>
              <a:ext cx="6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楷体_GB2312" pitchFamily="49" charset="-122"/>
                  <a:ea typeface="楷体_GB2312" pitchFamily="49" charset="-122"/>
                </a:rPr>
                <a:t>200</a:t>
              </a:r>
              <a:r>
                <a:rPr lang="zh-CN" altLang="en-US" sz="2400">
                  <a:latin typeface="楷体_GB2312" pitchFamily="49" charset="-122"/>
                  <a:ea typeface="楷体_GB2312" pitchFamily="49" charset="-122"/>
                </a:rPr>
                <a:t>米</a:t>
              </a:r>
            </a:p>
          </p:txBody>
        </p:sp>
      </p:grpSp>
      <p:pic>
        <p:nvPicPr>
          <p:cNvPr id="11287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038" y="5467350"/>
            <a:ext cx="8382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201738" y="4746625"/>
            <a:ext cx="2665412" cy="1152525"/>
            <a:chOff x="793" y="2840"/>
            <a:chExt cx="1679" cy="726"/>
          </a:xfrm>
        </p:grpSpPr>
        <p:sp>
          <p:nvSpPr>
            <p:cNvPr id="11288" name="AutoShape 24"/>
            <p:cNvSpPr>
              <a:spLocks noChangeArrowheads="1"/>
            </p:cNvSpPr>
            <p:nvPr/>
          </p:nvSpPr>
          <p:spPr bwMode="auto">
            <a:xfrm>
              <a:off x="793" y="2840"/>
              <a:ext cx="1679" cy="726"/>
            </a:xfrm>
            <a:prstGeom prst="wedgeEllipseCallout">
              <a:avLst>
                <a:gd name="adj1" fmla="val -48394"/>
                <a:gd name="adj2" fmla="val 46833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zh-CN" altLang="en-US" sz="20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猴山在快餐店北偏东   </a:t>
              </a:r>
              <a:endParaRPr lang="en-US" altLang="zh-CN" sz="20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pPr algn="ctr">
                <a:defRPr/>
              </a:pPr>
              <a:r>
                <a:rPr lang="zh-CN" altLang="en-US" sz="2000" dirty="0" smtClean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的</a:t>
              </a:r>
              <a:r>
                <a:rPr lang="en-US" altLang="zh-CN" sz="20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200</a:t>
              </a:r>
              <a:r>
                <a:rPr lang="zh-CN" altLang="en-US" sz="20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米处。</a:t>
              </a:r>
            </a:p>
          </p:txBody>
        </p:sp>
        <p:graphicFrame>
          <p:nvGraphicFramePr>
            <p:cNvPr id="22547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4995534"/>
                </p:ext>
              </p:extLst>
            </p:nvPr>
          </p:nvGraphicFramePr>
          <p:xfrm>
            <a:off x="1873" y="3129"/>
            <a:ext cx="272" cy="2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54" name="公式" r:id="rId4" imgW="228600" imgH="203040" progId="Equations">
                    <p:embed/>
                  </p:oleObj>
                </mc:Choice>
                <mc:Fallback>
                  <p:oleObj name="公式" r:id="rId4" imgW="228600" imgH="203040" progId="Equations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3" y="3129"/>
                          <a:ext cx="272" cy="2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294" name="Picture 3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5322888"/>
            <a:ext cx="8556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932363" y="4651376"/>
            <a:ext cx="2663825" cy="1225550"/>
            <a:chOff x="3143" y="2780"/>
            <a:chExt cx="1678" cy="772"/>
          </a:xfrm>
        </p:grpSpPr>
        <p:sp>
          <p:nvSpPr>
            <p:cNvPr id="22568" name="AutoShape 28" descr="羊皮纸"/>
            <p:cNvSpPr>
              <a:spLocks noChangeArrowheads="1"/>
            </p:cNvSpPr>
            <p:nvPr/>
          </p:nvSpPr>
          <p:spPr bwMode="auto">
            <a:xfrm>
              <a:off x="3143" y="2780"/>
              <a:ext cx="1678" cy="772"/>
            </a:xfrm>
            <a:prstGeom prst="wedgeEllipseCallout">
              <a:avLst>
                <a:gd name="adj1" fmla="val 45171"/>
                <a:gd name="adj2" fmla="val 46375"/>
              </a:avLst>
            </a:prstGeom>
            <a:blipFill dpi="0" rotWithShape="1">
              <a:blip r:embed="rId7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zh-CN" altLang="en-US" sz="2000" dirty="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熊猫馆在快餐店北偏东   </a:t>
              </a:r>
              <a:endParaRPr lang="en-US" altLang="zh-CN" sz="2000" dirty="0" smtClea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的</a:t>
              </a:r>
              <a:r>
                <a:rPr lang="en-US" altLang="zh-CN" sz="2000" dirty="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450</a:t>
              </a:r>
              <a:r>
                <a:rPr lang="zh-CN" altLang="en-US" sz="2000" dirty="0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米处。</a:t>
              </a:r>
            </a:p>
          </p:txBody>
        </p:sp>
        <p:graphicFrame>
          <p:nvGraphicFramePr>
            <p:cNvPr id="2255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5022876"/>
                </p:ext>
              </p:extLst>
            </p:nvPr>
          </p:nvGraphicFramePr>
          <p:xfrm>
            <a:off x="4303" y="3040"/>
            <a:ext cx="291" cy="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55" name="公式" r:id="rId8" imgW="228600" imgH="203040" progId="Equations">
                    <p:embed/>
                  </p:oleObj>
                </mc:Choice>
                <mc:Fallback>
                  <p:oleObj name="公式" r:id="rId8" imgW="228600" imgH="203040" progId="Equations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3" y="3040"/>
                          <a:ext cx="291" cy="2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2567" name="Picture 3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875" y="1052513"/>
            <a:ext cx="3471863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539552" y="8239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0642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3617" name="Group 5"/>
          <p:cNvGrpSpPr>
            <a:grpSpLocks/>
          </p:cNvGrpSpPr>
          <p:nvPr/>
        </p:nvGrpSpPr>
        <p:grpSpPr bwMode="auto">
          <a:xfrm>
            <a:off x="541338" y="1485900"/>
            <a:ext cx="3406775" cy="868363"/>
            <a:chOff x="295" y="210"/>
            <a:chExt cx="2146" cy="547"/>
          </a:xfrm>
        </p:grpSpPr>
        <p:sp>
          <p:nvSpPr>
            <p:cNvPr id="23678" name="AutoShape 4"/>
            <p:cNvSpPr>
              <a:spLocks noChangeArrowheads="1"/>
            </p:cNvSpPr>
            <p:nvPr/>
          </p:nvSpPr>
          <p:spPr bwMode="auto">
            <a:xfrm>
              <a:off x="748" y="346"/>
              <a:ext cx="1043" cy="408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pic>
          <p:nvPicPr>
            <p:cNvPr id="2367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5" y="210"/>
              <a:ext cx="533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80" name="Text Box 3"/>
            <p:cNvSpPr txBox="1">
              <a:spLocks noChangeArrowheads="1"/>
            </p:cNvSpPr>
            <p:nvPr/>
          </p:nvSpPr>
          <p:spPr bwMode="auto">
            <a:xfrm>
              <a:off x="808" y="346"/>
              <a:ext cx="16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rgbClr val="0000FF"/>
                  </a:solidFill>
                  <a:ea typeface="楷体_GB2312" pitchFamily="49" charset="-122"/>
                </a:rPr>
                <a:t>试一试</a:t>
              </a:r>
            </a:p>
          </p:txBody>
        </p:sp>
      </p:grpSp>
      <p:sp>
        <p:nvSpPr>
          <p:cNvPr id="23618" name="Text Box 6"/>
          <p:cNvSpPr txBox="1">
            <a:spLocks noChangeArrowheads="1"/>
          </p:cNvSpPr>
          <p:nvPr/>
        </p:nvSpPr>
        <p:spPr bwMode="auto">
          <a:xfrm>
            <a:off x="323850" y="2349500"/>
            <a:ext cx="929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以教室为观测点，画出学校内下面一些建筑物的位置。</a:t>
            </a:r>
          </a:p>
        </p:txBody>
      </p:sp>
      <p:sp>
        <p:nvSpPr>
          <p:cNvPr id="23619" name="Text Box 7"/>
          <p:cNvSpPr txBox="1">
            <a:spLocks noChangeArrowheads="1"/>
          </p:cNvSpPr>
          <p:nvPr/>
        </p:nvSpPr>
        <p:spPr bwMode="auto">
          <a:xfrm>
            <a:off x="396875" y="2854325"/>
            <a:ext cx="655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）旗杆在教室的正南</a:t>
            </a:r>
          </a:p>
          <a:p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     方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30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米处。</a:t>
            </a:r>
          </a:p>
        </p:txBody>
      </p:sp>
      <p:grpSp>
        <p:nvGrpSpPr>
          <p:cNvPr id="23620" name="Group 15"/>
          <p:cNvGrpSpPr>
            <a:grpSpLocks/>
          </p:cNvGrpSpPr>
          <p:nvPr/>
        </p:nvGrpSpPr>
        <p:grpSpPr bwMode="auto">
          <a:xfrm>
            <a:off x="323850" y="3717926"/>
            <a:ext cx="6553200" cy="830263"/>
            <a:chOff x="158" y="1525"/>
            <a:chExt cx="4128" cy="523"/>
          </a:xfrm>
        </p:grpSpPr>
        <p:sp>
          <p:nvSpPr>
            <p:cNvPr id="23677" name="Text Box 8"/>
            <p:cNvSpPr txBox="1">
              <a:spLocks noChangeArrowheads="1"/>
            </p:cNvSpPr>
            <p:nvPr/>
          </p:nvSpPr>
          <p:spPr bwMode="auto">
            <a:xfrm>
              <a:off x="158" y="1525"/>
              <a:ext cx="412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2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）大门在教室南偏西</a:t>
              </a:r>
            </a:p>
            <a:p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     </a:t>
              </a:r>
              <a:r>
                <a:rPr lang="zh-CN" altLang="en-US" sz="2400" dirty="0" smtClean="0">
                  <a:latin typeface="华文新魏" pitchFamily="2" charset="-122"/>
                  <a:ea typeface="华文新魏" pitchFamily="2" charset="-122"/>
                </a:rPr>
                <a:t>     的</a:t>
              </a:r>
              <a:r>
                <a:rPr lang="en-US" altLang="zh-CN" sz="2400" dirty="0">
                  <a:latin typeface="华文新魏" pitchFamily="2" charset="-122"/>
                  <a:ea typeface="华文新魏" pitchFamily="2" charset="-122"/>
                </a:rPr>
                <a:t>100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米处。</a:t>
              </a:r>
            </a:p>
          </p:txBody>
        </p:sp>
        <p:graphicFrame>
          <p:nvGraphicFramePr>
            <p:cNvPr id="23564" name="Object 9"/>
            <p:cNvGraphicFramePr>
              <a:graphicFrameLocks noChangeAspect="1"/>
            </p:cNvGraphicFramePr>
            <p:nvPr/>
          </p:nvGraphicFramePr>
          <p:xfrm>
            <a:off x="2220" y="1540"/>
            <a:ext cx="317" cy="2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21" name="公式" r:id="rId4" imgW="241200" imgH="203040" progId="Equations">
                    <p:embed/>
                  </p:oleObj>
                </mc:Choice>
                <mc:Fallback>
                  <p:oleObj name="公式" r:id="rId4" imgW="241200" imgH="203040" progId="Equations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0" y="1540"/>
                          <a:ext cx="317" cy="2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621" name="Group 16"/>
          <p:cNvGrpSpPr>
            <a:grpSpLocks/>
          </p:cNvGrpSpPr>
          <p:nvPr/>
        </p:nvGrpSpPr>
        <p:grpSpPr bwMode="auto">
          <a:xfrm>
            <a:off x="315913" y="4510088"/>
            <a:ext cx="6553200" cy="822325"/>
            <a:chOff x="113" y="2024"/>
            <a:chExt cx="4128" cy="518"/>
          </a:xfrm>
        </p:grpSpPr>
        <p:sp>
          <p:nvSpPr>
            <p:cNvPr id="23676" name="Text Box 11"/>
            <p:cNvSpPr txBox="1">
              <a:spLocks noChangeArrowheads="1"/>
            </p:cNvSpPr>
            <p:nvPr/>
          </p:nvSpPr>
          <p:spPr bwMode="auto">
            <a:xfrm>
              <a:off x="113" y="2024"/>
              <a:ext cx="412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3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）图书馆在教室北偏东</a:t>
              </a:r>
            </a:p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                  的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80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米处。</a:t>
              </a:r>
            </a:p>
          </p:txBody>
        </p:sp>
        <p:graphicFrame>
          <p:nvGraphicFramePr>
            <p:cNvPr id="23567" name="Object 12"/>
            <p:cNvGraphicFramePr>
              <a:graphicFrameLocks noChangeAspect="1"/>
            </p:cNvGraphicFramePr>
            <p:nvPr/>
          </p:nvGraphicFramePr>
          <p:xfrm>
            <a:off x="657" y="2255"/>
            <a:ext cx="318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22" name="公式" r:id="rId6" imgW="241200" imgH="203040" progId="Equations">
                    <p:embed/>
                  </p:oleObj>
                </mc:Choice>
                <mc:Fallback>
                  <p:oleObj name="公式" r:id="rId6" imgW="241200" imgH="203040" progId="Equations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" y="2255"/>
                          <a:ext cx="318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622" name="Group 17"/>
          <p:cNvGrpSpPr>
            <a:grpSpLocks/>
          </p:cNvGrpSpPr>
          <p:nvPr/>
        </p:nvGrpSpPr>
        <p:grpSpPr bwMode="auto">
          <a:xfrm>
            <a:off x="323850" y="5302250"/>
            <a:ext cx="6553200" cy="822325"/>
            <a:chOff x="113" y="2024"/>
            <a:chExt cx="4128" cy="518"/>
          </a:xfrm>
        </p:grpSpPr>
        <p:sp>
          <p:nvSpPr>
            <p:cNvPr id="23675" name="Text Box 18"/>
            <p:cNvSpPr txBox="1">
              <a:spLocks noChangeArrowheads="1"/>
            </p:cNvSpPr>
            <p:nvPr/>
          </p:nvSpPr>
          <p:spPr bwMode="auto">
            <a:xfrm>
              <a:off x="113" y="2024"/>
              <a:ext cx="412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（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4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）水房在教室北偏西</a:t>
              </a:r>
            </a:p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                 的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50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米处。</a:t>
              </a:r>
            </a:p>
          </p:txBody>
        </p:sp>
        <p:graphicFrame>
          <p:nvGraphicFramePr>
            <p:cNvPr id="23570" name="Object 19"/>
            <p:cNvGraphicFramePr>
              <a:graphicFrameLocks noChangeAspect="1"/>
            </p:cNvGraphicFramePr>
            <p:nvPr/>
          </p:nvGraphicFramePr>
          <p:xfrm>
            <a:off x="657" y="2255"/>
            <a:ext cx="318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23" name="公式" r:id="rId8" imgW="241200" imgH="203040" progId="Equations">
                    <p:embed/>
                  </p:oleObj>
                </mc:Choice>
                <mc:Fallback>
                  <p:oleObj name="公式" r:id="rId8" imgW="241200" imgH="203040" progId="Equations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" y="2255"/>
                          <a:ext cx="318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623" name="Line 20"/>
          <p:cNvSpPr>
            <a:spLocks noChangeShapeType="1"/>
          </p:cNvSpPr>
          <p:nvPr/>
        </p:nvSpPr>
        <p:spPr bwMode="auto">
          <a:xfrm>
            <a:off x="4500563" y="4581525"/>
            <a:ext cx="381635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24" name="Line 21"/>
          <p:cNvSpPr>
            <a:spLocks noChangeShapeType="1"/>
          </p:cNvSpPr>
          <p:nvPr/>
        </p:nvSpPr>
        <p:spPr bwMode="auto">
          <a:xfrm>
            <a:off x="6445250" y="2925763"/>
            <a:ext cx="0" cy="31353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25" name="Oval 22"/>
          <p:cNvSpPr>
            <a:spLocks noChangeArrowheads="1"/>
          </p:cNvSpPr>
          <p:nvPr/>
        </p:nvSpPr>
        <p:spPr bwMode="auto">
          <a:xfrm>
            <a:off x="6405563" y="45418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23626" name="Line 24"/>
          <p:cNvSpPr>
            <a:spLocks noChangeShapeType="1"/>
          </p:cNvSpPr>
          <p:nvPr/>
        </p:nvSpPr>
        <p:spPr bwMode="auto">
          <a:xfrm flipV="1">
            <a:off x="8101013" y="3141663"/>
            <a:ext cx="0" cy="792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27" name="Text Box 25"/>
          <p:cNvSpPr txBox="1">
            <a:spLocks noChangeArrowheads="1"/>
          </p:cNvSpPr>
          <p:nvPr/>
        </p:nvSpPr>
        <p:spPr bwMode="auto">
          <a:xfrm>
            <a:off x="8029575" y="3502025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FF"/>
                </a:solidFill>
              </a:rPr>
              <a:t>北</a:t>
            </a:r>
          </a:p>
        </p:txBody>
      </p:sp>
      <p:grpSp>
        <p:nvGrpSpPr>
          <p:cNvPr id="23628" name="Group 63"/>
          <p:cNvGrpSpPr>
            <a:grpSpLocks/>
          </p:cNvGrpSpPr>
          <p:nvPr/>
        </p:nvGrpSpPr>
        <p:grpSpPr bwMode="auto">
          <a:xfrm>
            <a:off x="7381875" y="5734050"/>
            <a:ext cx="1150938" cy="153988"/>
            <a:chOff x="4604" y="2795"/>
            <a:chExt cx="725" cy="97"/>
          </a:xfrm>
        </p:grpSpPr>
        <p:sp>
          <p:nvSpPr>
            <p:cNvPr id="23671" name="Line 26"/>
            <p:cNvSpPr>
              <a:spLocks noChangeShapeType="1"/>
            </p:cNvSpPr>
            <p:nvPr/>
          </p:nvSpPr>
          <p:spPr bwMode="auto">
            <a:xfrm>
              <a:off x="4604" y="2886"/>
              <a:ext cx="72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72" name="Line 27"/>
            <p:cNvSpPr>
              <a:spLocks noChangeShapeType="1"/>
            </p:cNvSpPr>
            <p:nvPr/>
          </p:nvSpPr>
          <p:spPr bwMode="auto">
            <a:xfrm>
              <a:off x="4604" y="2795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73" name="Line 28"/>
            <p:cNvSpPr>
              <a:spLocks noChangeShapeType="1"/>
            </p:cNvSpPr>
            <p:nvPr/>
          </p:nvSpPr>
          <p:spPr bwMode="auto">
            <a:xfrm>
              <a:off x="4960" y="2801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74" name="Line 29"/>
            <p:cNvSpPr>
              <a:spLocks noChangeShapeType="1"/>
            </p:cNvSpPr>
            <p:nvPr/>
          </p:nvSpPr>
          <p:spPr bwMode="auto">
            <a:xfrm>
              <a:off x="5310" y="2801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629" name="Rectangle 30"/>
          <p:cNvSpPr>
            <a:spLocks noChangeArrowheads="1"/>
          </p:cNvSpPr>
          <p:nvPr/>
        </p:nvSpPr>
        <p:spPr bwMode="auto">
          <a:xfrm>
            <a:off x="7237413" y="53625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0</a:t>
            </a:r>
          </a:p>
        </p:txBody>
      </p:sp>
      <p:sp>
        <p:nvSpPr>
          <p:cNvPr id="23630" name="Rectangle 31"/>
          <p:cNvSpPr>
            <a:spLocks noChangeArrowheads="1"/>
          </p:cNvSpPr>
          <p:nvPr/>
        </p:nvSpPr>
        <p:spPr bwMode="auto">
          <a:xfrm>
            <a:off x="7740650" y="53625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40</a:t>
            </a:r>
          </a:p>
        </p:txBody>
      </p:sp>
      <p:sp>
        <p:nvSpPr>
          <p:cNvPr id="23631" name="Rectangle 32"/>
          <p:cNvSpPr>
            <a:spLocks noChangeArrowheads="1"/>
          </p:cNvSpPr>
          <p:nvPr/>
        </p:nvSpPr>
        <p:spPr bwMode="auto">
          <a:xfrm>
            <a:off x="8174038" y="5356225"/>
            <a:ext cx="668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80</a:t>
            </a:r>
            <a:r>
              <a:rPr lang="zh-CN" altLang="en-US"/>
              <a:t>米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 rot="5400000">
            <a:off x="6198394" y="4837906"/>
            <a:ext cx="495300" cy="15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9" name="AutoShape 35"/>
          <p:cNvSpPr>
            <a:spLocks/>
          </p:cNvSpPr>
          <p:nvPr/>
        </p:nvSpPr>
        <p:spPr bwMode="auto">
          <a:xfrm flipH="1">
            <a:off x="6467475" y="4622800"/>
            <a:ext cx="158750" cy="431800"/>
          </a:xfrm>
          <a:prstGeom prst="leftBrace">
            <a:avLst>
              <a:gd name="adj1" fmla="val 2266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6516688" y="4625975"/>
            <a:ext cx="696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</a:p>
        </p:txBody>
      </p:sp>
      <p:sp>
        <p:nvSpPr>
          <p:cNvPr id="16422" name="Oval 38"/>
          <p:cNvSpPr>
            <a:spLocks noChangeArrowheads="1"/>
          </p:cNvSpPr>
          <p:nvPr/>
        </p:nvSpPr>
        <p:spPr bwMode="auto">
          <a:xfrm>
            <a:off x="6350000" y="5038725"/>
            <a:ext cx="176213" cy="14446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24" name="Rectangle 40" descr="羊皮纸"/>
          <p:cNvSpPr>
            <a:spLocks noChangeArrowheads="1"/>
          </p:cNvSpPr>
          <p:nvPr/>
        </p:nvSpPr>
        <p:spPr bwMode="auto">
          <a:xfrm>
            <a:off x="6580188" y="5086350"/>
            <a:ext cx="582612" cy="360363"/>
          </a:xfrm>
          <a:prstGeom prst="rect">
            <a:avLst/>
          </a:prstGeom>
          <a:blipFill dpi="0" rotWithShape="1">
            <a:blip r:embed="rId10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solidFill>
                  <a:srgbClr val="FF3399"/>
                </a:solidFill>
                <a:ea typeface="楷体_GB2312" pitchFamily="49" charset="-122"/>
              </a:rPr>
              <a:t>旗杆</a:t>
            </a:r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 flipH="1">
            <a:off x="4357688" y="4581525"/>
            <a:ext cx="2087562" cy="865188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6" name="Arc 42"/>
          <p:cNvSpPr>
            <a:spLocks/>
          </p:cNvSpPr>
          <p:nvPr/>
        </p:nvSpPr>
        <p:spPr bwMode="auto">
          <a:xfrm rot="6127419" flipV="1">
            <a:off x="6292056" y="4650582"/>
            <a:ext cx="85725" cy="204788"/>
          </a:xfrm>
          <a:custGeom>
            <a:avLst/>
            <a:gdLst>
              <a:gd name="T0" fmla="*/ 0 w 21600"/>
              <a:gd name="T1" fmla="*/ 0 h 41914"/>
              <a:gd name="T2" fmla="*/ 115645 w 21600"/>
              <a:gd name="T3" fmla="*/ 1000576 h 41914"/>
              <a:gd name="T4" fmla="*/ 0 w 21600"/>
              <a:gd name="T5" fmla="*/ 515639 h 41914"/>
              <a:gd name="T6" fmla="*/ 0 60000 65536"/>
              <a:gd name="T7" fmla="*/ 0 60000 65536"/>
              <a:gd name="T8" fmla="*/ 0 60000 65536"/>
              <a:gd name="T9" fmla="*/ 0 w 21600"/>
              <a:gd name="T10" fmla="*/ 0 h 41914"/>
              <a:gd name="T11" fmla="*/ 21600 w 21600"/>
              <a:gd name="T12" fmla="*/ 41914 h 419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191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0698"/>
                  <a:pt x="15898" y="38821"/>
                  <a:pt x="7341" y="41913"/>
                </a:cubicBezTo>
              </a:path>
              <a:path w="21600" h="4191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0698"/>
                  <a:pt x="15898" y="38821"/>
                  <a:pt x="7341" y="41913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6427" name="Object 43"/>
          <p:cNvGraphicFramePr>
            <a:graphicFrameLocks noChangeAspect="1"/>
          </p:cNvGraphicFramePr>
          <p:nvPr/>
        </p:nvGraphicFramePr>
        <p:xfrm>
          <a:off x="6084888" y="4725988"/>
          <a:ext cx="360362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4" name="公式" r:id="rId11" imgW="241200" imgH="203040" progId="Equations">
                  <p:embed/>
                </p:oleObj>
              </mc:Choice>
              <mc:Fallback>
                <p:oleObj name="公式" r:id="rId11" imgW="241200" imgH="203040" progId="Equations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725988"/>
                        <a:ext cx="360362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221288" y="4438650"/>
            <a:ext cx="1228725" cy="639763"/>
            <a:chOff x="3061" y="2528"/>
            <a:chExt cx="774" cy="403"/>
          </a:xfrm>
        </p:grpSpPr>
        <p:sp>
          <p:nvSpPr>
            <p:cNvPr id="23666" name="Line 46"/>
            <p:cNvSpPr>
              <a:spLocks noChangeShapeType="1"/>
            </p:cNvSpPr>
            <p:nvPr/>
          </p:nvSpPr>
          <p:spPr bwMode="auto">
            <a:xfrm flipV="1">
              <a:off x="3107" y="2614"/>
              <a:ext cx="726" cy="30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7" name="Line 48"/>
            <p:cNvSpPr>
              <a:spLocks noChangeShapeType="1"/>
            </p:cNvSpPr>
            <p:nvPr/>
          </p:nvSpPr>
          <p:spPr bwMode="auto">
            <a:xfrm>
              <a:off x="3061" y="2840"/>
              <a:ext cx="46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8" name="Line 49"/>
            <p:cNvSpPr>
              <a:spLocks noChangeShapeType="1"/>
            </p:cNvSpPr>
            <p:nvPr/>
          </p:nvSpPr>
          <p:spPr bwMode="auto">
            <a:xfrm>
              <a:off x="3213" y="2750"/>
              <a:ext cx="46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9" name="Line 50"/>
            <p:cNvSpPr>
              <a:spLocks noChangeShapeType="1"/>
            </p:cNvSpPr>
            <p:nvPr/>
          </p:nvSpPr>
          <p:spPr bwMode="auto">
            <a:xfrm>
              <a:off x="3500" y="2634"/>
              <a:ext cx="46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70" name="Line 51"/>
            <p:cNvSpPr>
              <a:spLocks noChangeShapeType="1"/>
            </p:cNvSpPr>
            <p:nvPr/>
          </p:nvSpPr>
          <p:spPr bwMode="auto">
            <a:xfrm>
              <a:off x="3789" y="2528"/>
              <a:ext cx="46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37" name="AutoShape 53"/>
          <p:cNvSpPr>
            <a:spLocks/>
          </p:cNvSpPr>
          <p:nvPr/>
        </p:nvSpPr>
        <p:spPr bwMode="auto">
          <a:xfrm rot="-6768346">
            <a:off x="5768182" y="4321968"/>
            <a:ext cx="273050" cy="1223963"/>
          </a:xfrm>
          <a:prstGeom prst="leftBrace">
            <a:avLst>
              <a:gd name="adj1" fmla="val 37355"/>
              <a:gd name="adj2" fmla="val 50000"/>
            </a:avLst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zh-CN" altLang="en-US" b="0"/>
          </a:p>
        </p:txBody>
      </p:sp>
      <p:sp>
        <p:nvSpPr>
          <p:cNvPr id="16438" name="Rectangle 54"/>
          <p:cNvSpPr>
            <a:spLocks noChangeArrowheads="1"/>
          </p:cNvSpPr>
          <p:nvPr/>
        </p:nvSpPr>
        <p:spPr bwMode="auto">
          <a:xfrm>
            <a:off x="5653088" y="5013325"/>
            <a:ext cx="825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5178425" y="4968875"/>
            <a:ext cx="187325" cy="1603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40" name="Rectangle 56" descr="羊皮纸"/>
          <p:cNvSpPr>
            <a:spLocks noChangeArrowheads="1"/>
          </p:cNvSpPr>
          <p:nvPr/>
        </p:nvSpPr>
        <p:spPr bwMode="auto">
          <a:xfrm>
            <a:off x="5005388" y="5157788"/>
            <a:ext cx="582612" cy="360362"/>
          </a:xfrm>
          <a:prstGeom prst="rect">
            <a:avLst/>
          </a:prstGeom>
          <a:blipFill dpi="0" rotWithShape="1">
            <a:blip r:embed="rId10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solidFill>
                  <a:srgbClr val="FF3399"/>
                </a:solidFill>
                <a:ea typeface="楷体_GB2312" pitchFamily="49" charset="-122"/>
              </a:rPr>
              <a:t>大门</a:t>
            </a:r>
          </a:p>
        </p:txBody>
      </p:sp>
      <p:sp>
        <p:nvSpPr>
          <p:cNvPr id="16441" name="Line 57"/>
          <p:cNvSpPr>
            <a:spLocks noChangeShapeType="1"/>
          </p:cNvSpPr>
          <p:nvPr/>
        </p:nvSpPr>
        <p:spPr bwMode="auto">
          <a:xfrm flipV="1">
            <a:off x="6516688" y="3213100"/>
            <a:ext cx="649287" cy="1296988"/>
          </a:xfrm>
          <a:prstGeom prst="line">
            <a:avLst/>
          </a:prstGeom>
          <a:noFill/>
          <a:ln w="9525">
            <a:solidFill>
              <a:srgbClr val="0000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42" name="Arc 58"/>
          <p:cNvSpPr>
            <a:spLocks/>
          </p:cNvSpPr>
          <p:nvPr/>
        </p:nvSpPr>
        <p:spPr bwMode="auto">
          <a:xfrm>
            <a:off x="6445250" y="4149725"/>
            <a:ext cx="215900" cy="71438"/>
          </a:xfrm>
          <a:custGeom>
            <a:avLst/>
            <a:gdLst>
              <a:gd name="T0" fmla="*/ 0 w 21600"/>
              <a:gd name="T1" fmla="*/ 0 h 21600"/>
              <a:gd name="T2" fmla="*/ 2158000 w 21600"/>
              <a:gd name="T3" fmla="*/ 236265 h 21600"/>
              <a:gd name="T4" fmla="*/ 0 w 21600"/>
              <a:gd name="T5" fmla="*/ 2362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6443" name="Object 59"/>
          <p:cNvGraphicFramePr>
            <a:graphicFrameLocks noChangeAspect="1"/>
          </p:cNvGraphicFramePr>
          <p:nvPr/>
        </p:nvGraphicFramePr>
        <p:xfrm>
          <a:off x="6459538" y="3760788"/>
          <a:ext cx="4746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5" name="公式" r:id="rId13" imgW="241200" imgH="203040" progId="Equations">
                  <p:embed/>
                </p:oleObj>
              </mc:Choice>
              <mc:Fallback>
                <p:oleObj name="公式" r:id="rId13" imgW="241200" imgH="203040" progId="Equations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9538" y="3760788"/>
                        <a:ext cx="47466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64"/>
          <p:cNvGrpSpPr>
            <a:grpSpLocks/>
          </p:cNvGrpSpPr>
          <p:nvPr/>
        </p:nvGrpSpPr>
        <p:grpSpPr bwMode="auto">
          <a:xfrm rot="-3696445">
            <a:off x="6078538" y="3983038"/>
            <a:ext cx="1150937" cy="153987"/>
            <a:chOff x="4604" y="2795"/>
            <a:chExt cx="725" cy="97"/>
          </a:xfrm>
        </p:grpSpPr>
        <p:sp>
          <p:nvSpPr>
            <p:cNvPr id="23662" name="Line 65"/>
            <p:cNvSpPr>
              <a:spLocks noChangeShapeType="1"/>
            </p:cNvSpPr>
            <p:nvPr/>
          </p:nvSpPr>
          <p:spPr bwMode="auto">
            <a:xfrm>
              <a:off x="4604" y="2886"/>
              <a:ext cx="72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3" name="Line 66"/>
            <p:cNvSpPr>
              <a:spLocks noChangeShapeType="1"/>
            </p:cNvSpPr>
            <p:nvPr/>
          </p:nvSpPr>
          <p:spPr bwMode="auto">
            <a:xfrm>
              <a:off x="4604" y="2795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4" name="Line 67"/>
            <p:cNvSpPr>
              <a:spLocks noChangeShapeType="1"/>
            </p:cNvSpPr>
            <p:nvPr/>
          </p:nvSpPr>
          <p:spPr bwMode="auto">
            <a:xfrm>
              <a:off x="4960" y="2801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5" name="Line 68"/>
            <p:cNvSpPr>
              <a:spLocks noChangeShapeType="1"/>
            </p:cNvSpPr>
            <p:nvPr/>
          </p:nvSpPr>
          <p:spPr bwMode="auto">
            <a:xfrm>
              <a:off x="5310" y="2801"/>
              <a:ext cx="0" cy="9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53" name="Oval 69"/>
          <p:cNvSpPr>
            <a:spLocks noChangeArrowheads="1"/>
          </p:cNvSpPr>
          <p:nvPr/>
        </p:nvSpPr>
        <p:spPr bwMode="auto">
          <a:xfrm>
            <a:off x="6902450" y="3517900"/>
            <a:ext cx="142875" cy="144463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54" name="Rectangle 70" descr="羊皮纸"/>
          <p:cNvSpPr>
            <a:spLocks noChangeArrowheads="1"/>
          </p:cNvSpPr>
          <p:nvPr/>
        </p:nvSpPr>
        <p:spPr bwMode="auto">
          <a:xfrm>
            <a:off x="6589713" y="3070225"/>
            <a:ext cx="720725" cy="360363"/>
          </a:xfrm>
          <a:prstGeom prst="rect">
            <a:avLst/>
          </a:prstGeom>
          <a:blipFill dpi="0" rotWithShape="1">
            <a:blip r:embed="rId10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solidFill>
                  <a:srgbClr val="FF3399"/>
                </a:solidFill>
                <a:ea typeface="楷体_GB2312" pitchFamily="49" charset="-122"/>
              </a:rPr>
              <a:t>图书馆</a:t>
            </a:r>
          </a:p>
        </p:txBody>
      </p:sp>
      <p:sp>
        <p:nvSpPr>
          <p:cNvPr id="16455" name="Line 71"/>
          <p:cNvSpPr>
            <a:spLocks noChangeShapeType="1"/>
          </p:cNvSpPr>
          <p:nvPr/>
        </p:nvSpPr>
        <p:spPr bwMode="auto">
          <a:xfrm flipH="1" flipV="1">
            <a:off x="4932363" y="3141663"/>
            <a:ext cx="1512887" cy="1439862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56" name="Arc 72"/>
          <p:cNvSpPr>
            <a:spLocks/>
          </p:cNvSpPr>
          <p:nvPr/>
        </p:nvSpPr>
        <p:spPr bwMode="auto">
          <a:xfrm rot="11104859" flipV="1">
            <a:off x="6296025" y="4268788"/>
            <a:ext cx="146050" cy="190500"/>
          </a:xfrm>
          <a:custGeom>
            <a:avLst/>
            <a:gdLst>
              <a:gd name="T0" fmla="*/ 0 w 38351"/>
              <a:gd name="T1" fmla="*/ 619381 h 21600"/>
              <a:gd name="T2" fmla="*/ 556194 w 38351"/>
              <a:gd name="T3" fmla="*/ 1680104 h 21600"/>
              <a:gd name="T4" fmla="*/ 242936 w 38351"/>
              <a:gd name="T5" fmla="*/ 1680104 h 21600"/>
              <a:gd name="T6" fmla="*/ 0 60000 65536"/>
              <a:gd name="T7" fmla="*/ 0 60000 65536"/>
              <a:gd name="T8" fmla="*/ 0 60000 65536"/>
              <a:gd name="T9" fmla="*/ 0 w 38351"/>
              <a:gd name="T10" fmla="*/ 0 h 21600"/>
              <a:gd name="T11" fmla="*/ 38351 w 383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351" h="21600" fill="none" extrusionOk="0">
                <a:moveTo>
                  <a:pt x="0" y="7963"/>
                </a:moveTo>
                <a:cubicBezTo>
                  <a:pt x="4101" y="2924"/>
                  <a:pt x="10253" y="-1"/>
                  <a:pt x="16751" y="0"/>
                </a:cubicBezTo>
                <a:cubicBezTo>
                  <a:pt x="28680" y="0"/>
                  <a:pt x="38351" y="9670"/>
                  <a:pt x="38351" y="21600"/>
                </a:cubicBezTo>
              </a:path>
              <a:path w="38351" h="21600" stroke="0" extrusionOk="0">
                <a:moveTo>
                  <a:pt x="0" y="7963"/>
                </a:moveTo>
                <a:cubicBezTo>
                  <a:pt x="4101" y="2924"/>
                  <a:pt x="10253" y="-1"/>
                  <a:pt x="16751" y="0"/>
                </a:cubicBezTo>
                <a:cubicBezTo>
                  <a:pt x="28680" y="0"/>
                  <a:pt x="38351" y="9670"/>
                  <a:pt x="38351" y="21600"/>
                </a:cubicBezTo>
                <a:lnTo>
                  <a:pt x="16751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6457" name="Object 73"/>
          <p:cNvGraphicFramePr>
            <a:graphicFrameLocks noChangeAspect="1"/>
          </p:cNvGraphicFramePr>
          <p:nvPr/>
        </p:nvGraphicFramePr>
        <p:xfrm>
          <a:off x="6113463" y="3933825"/>
          <a:ext cx="43338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6" name="公式" r:id="rId15" imgW="241200" imgH="203040" progId="Equations">
                  <p:embed/>
                </p:oleObj>
              </mc:Choice>
              <mc:Fallback>
                <p:oleObj name="公式" r:id="rId15" imgW="241200" imgH="203040" progId="Equations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3463" y="3933825"/>
                        <a:ext cx="433387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79"/>
          <p:cNvGrpSpPr>
            <a:grpSpLocks/>
          </p:cNvGrpSpPr>
          <p:nvPr/>
        </p:nvGrpSpPr>
        <p:grpSpPr bwMode="auto">
          <a:xfrm rot="2446919">
            <a:off x="5988050" y="4237038"/>
            <a:ext cx="581025" cy="161925"/>
            <a:chOff x="4513" y="3249"/>
            <a:chExt cx="544" cy="96"/>
          </a:xfrm>
        </p:grpSpPr>
        <p:sp>
          <p:nvSpPr>
            <p:cNvPr id="23658" name="Line 62"/>
            <p:cNvSpPr>
              <a:spLocks noChangeShapeType="1"/>
            </p:cNvSpPr>
            <p:nvPr/>
          </p:nvSpPr>
          <p:spPr bwMode="auto">
            <a:xfrm>
              <a:off x="4513" y="3339"/>
              <a:ext cx="544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59" name="Line 76"/>
            <p:cNvSpPr>
              <a:spLocks noChangeShapeType="1"/>
            </p:cNvSpPr>
            <p:nvPr/>
          </p:nvSpPr>
          <p:spPr bwMode="auto">
            <a:xfrm>
              <a:off x="4513" y="3249"/>
              <a:ext cx="0" cy="9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0" name="Line 77"/>
            <p:cNvSpPr>
              <a:spLocks noChangeShapeType="1"/>
            </p:cNvSpPr>
            <p:nvPr/>
          </p:nvSpPr>
          <p:spPr bwMode="auto">
            <a:xfrm>
              <a:off x="4689" y="3255"/>
              <a:ext cx="0" cy="9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61" name="Line 78"/>
            <p:cNvSpPr>
              <a:spLocks noChangeShapeType="1"/>
            </p:cNvSpPr>
            <p:nvPr/>
          </p:nvSpPr>
          <p:spPr bwMode="auto">
            <a:xfrm>
              <a:off x="5055" y="3251"/>
              <a:ext cx="0" cy="9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64" name="Oval 80"/>
          <p:cNvSpPr>
            <a:spLocks noChangeArrowheads="1"/>
          </p:cNvSpPr>
          <p:nvPr/>
        </p:nvSpPr>
        <p:spPr bwMode="auto">
          <a:xfrm>
            <a:off x="5897563" y="4064000"/>
            <a:ext cx="144462" cy="144463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65" name="Rectangle 81" descr="羊皮纸"/>
          <p:cNvSpPr>
            <a:spLocks noChangeArrowheads="1"/>
          </p:cNvSpPr>
          <p:nvPr/>
        </p:nvSpPr>
        <p:spPr bwMode="auto">
          <a:xfrm>
            <a:off x="5229225" y="3789363"/>
            <a:ext cx="582613" cy="360362"/>
          </a:xfrm>
          <a:prstGeom prst="rect">
            <a:avLst/>
          </a:prstGeom>
          <a:blipFill dpi="0" rotWithShape="1">
            <a:blip r:embed="rId10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>
                <a:solidFill>
                  <a:srgbClr val="FF3399"/>
                </a:solidFill>
                <a:ea typeface="楷体_GB2312" pitchFamily="49" charset="-122"/>
              </a:rPr>
              <a:t>水房</a:t>
            </a:r>
          </a:p>
        </p:txBody>
      </p:sp>
      <p:sp>
        <p:nvSpPr>
          <p:cNvPr id="16466" name="AutoShape 82"/>
          <p:cNvSpPr>
            <a:spLocks/>
          </p:cNvSpPr>
          <p:nvPr/>
        </p:nvSpPr>
        <p:spPr bwMode="auto">
          <a:xfrm rot="1946223">
            <a:off x="6699250" y="3657600"/>
            <a:ext cx="288925" cy="1077913"/>
          </a:xfrm>
          <a:prstGeom prst="rightBrace">
            <a:avLst>
              <a:gd name="adj1" fmla="val 31090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6467" name="Rectangle 83"/>
          <p:cNvSpPr>
            <a:spLocks noChangeArrowheads="1"/>
          </p:cNvSpPr>
          <p:nvPr/>
        </p:nvSpPr>
        <p:spPr bwMode="auto">
          <a:xfrm>
            <a:off x="6877050" y="4078288"/>
            <a:ext cx="69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80</a:t>
            </a: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</a:p>
        </p:txBody>
      </p:sp>
      <p:sp>
        <p:nvSpPr>
          <p:cNvPr id="16468" name="AutoShape 84"/>
          <p:cNvSpPr>
            <a:spLocks/>
          </p:cNvSpPr>
          <p:nvPr/>
        </p:nvSpPr>
        <p:spPr bwMode="auto">
          <a:xfrm rot="-3223956">
            <a:off x="6042026" y="4135437"/>
            <a:ext cx="144462" cy="576263"/>
          </a:xfrm>
          <a:prstGeom prst="leftBrace">
            <a:avLst>
              <a:gd name="adj1" fmla="val 3324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zh-CN" altLang="en-US" b="0"/>
          </a:p>
        </p:txBody>
      </p:sp>
      <p:sp>
        <p:nvSpPr>
          <p:cNvPr id="16469" name="Rectangle 85"/>
          <p:cNvSpPr>
            <a:spLocks noChangeArrowheads="1"/>
          </p:cNvSpPr>
          <p:nvPr/>
        </p:nvSpPr>
        <p:spPr bwMode="auto">
          <a:xfrm>
            <a:off x="5581650" y="4294188"/>
            <a:ext cx="69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50</a:t>
            </a: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250" autoRev="1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99" dur="250" autoRev="1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0" dur="250" autoRev="1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250" autoRev="1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250" autoRev="1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animClr clrSpc="rgb" dir="cw">
                                      <p:cBhvr>
                                        <p:cTn id="148" dur="250" autoRev="1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149" dur="250" autoRev="1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250" autoRev="1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6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6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6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7" dur="250" autoRev="1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08" dur="250" autoRev="1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9" dur="250" autoRev="1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250" autoRev="1" fill="hold"/>
                                        <p:tgtEl>
                                          <p:spTgt spid="164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6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1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7" grpId="0" animBg="1"/>
      <p:bldP spid="16419" grpId="0" animBg="1"/>
      <p:bldP spid="16421" grpId="0"/>
      <p:bldP spid="16422" grpId="0" animBg="1"/>
      <p:bldP spid="16422" grpId="1" animBg="1"/>
      <p:bldP spid="16424" grpId="0" animBg="1"/>
      <p:bldP spid="16425" grpId="0" animBg="1"/>
      <p:bldP spid="16426" grpId="0" animBg="1"/>
      <p:bldP spid="16437" grpId="0" animBg="1"/>
      <p:bldP spid="16438" grpId="0"/>
      <p:bldP spid="16439" grpId="0" animBg="1"/>
      <p:bldP spid="16439" grpId="1" animBg="1"/>
      <p:bldP spid="16440" grpId="0" animBg="1"/>
      <p:bldP spid="16441" grpId="0" animBg="1"/>
      <p:bldP spid="16442" grpId="0" animBg="1"/>
      <p:bldP spid="16453" grpId="0" animBg="1"/>
      <p:bldP spid="16453" grpId="1" animBg="1"/>
      <p:bldP spid="16454" grpId="0" animBg="1"/>
      <p:bldP spid="16455" grpId="0" animBg="1"/>
      <p:bldP spid="16456" grpId="0" animBg="1"/>
      <p:bldP spid="16464" grpId="0" animBg="1"/>
      <p:bldP spid="16464" grpId="1" animBg="1"/>
      <p:bldP spid="16465" grpId="0" animBg="1"/>
      <p:bldP spid="16466" grpId="0" animBg="1"/>
      <p:bldP spid="16467" grpId="0"/>
      <p:bldP spid="16468" grpId="0" animBg="1"/>
      <p:bldP spid="1646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5191</TotalTime>
  <Words>913</Words>
  <Application>Microsoft Office PowerPoint</Application>
  <PresentationFormat>全屏显示(4:3)</PresentationFormat>
  <Paragraphs>187</Paragraphs>
  <Slides>23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186</cp:revision>
  <dcterms:modified xsi:type="dcterms:W3CDTF">2018-08-07T02:37:33Z</dcterms:modified>
</cp:coreProperties>
</file>